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1" r:id="rId2"/>
    <p:sldId id="260" r:id="rId3"/>
    <p:sldId id="278" r:id="rId4"/>
    <p:sldId id="279" r:id="rId5"/>
    <p:sldId id="280" r:id="rId6"/>
    <p:sldId id="281" r:id="rId7"/>
    <p:sldId id="282" r:id="rId8"/>
    <p:sldId id="295" r:id="rId9"/>
    <p:sldId id="264" r:id="rId10"/>
    <p:sldId id="265" r:id="rId11"/>
    <p:sldId id="284" r:id="rId12"/>
    <p:sldId id="266" r:id="rId13"/>
    <p:sldId id="283" r:id="rId14"/>
    <p:sldId id="267" r:id="rId15"/>
    <p:sldId id="268" r:id="rId16"/>
    <p:sldId id="269" r:id="rId17"/>
    <p:sldId id="270" r:id="rId18"/>
    <p:sldId id="271" r:id="rId19"/>
    <p:sldId id="289" r:id="rId20"/>
    <p:sldId id="290" r:id="rId21"/>
    <p:sldId id="285" r:id="rId22"/>
    <p:sldId id="292" r:id="rId23"/>
    <p:sldId id="293" r:id="rId24"/>
    <p:sldId id="294" r:id="rId25"/>
    <p:sldId id="272" r:id="rId26"/>
    <p:sldId id="274" r:id="rId27"/>
    <p:sldId id="275" r:id="rId28"/>
    <p:sldId id="276"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06" autoAdjust="0"/>
  </p:normalViewPr>
  <p:slideViewPr>
    <p:cSldViewPr>
      <p:cViewPr varScale="1">
        <p:scale>
          <a:sx n="57" d="100"/>
          <a:sy n="57" d="100"/>
        </p:scale>
        <p:origin x="-922" y="-77"/>
      </p:cViewPr>
      <p:guideLst>
        <p:guide orient="horz" pos="216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3967A3-A158-45FB-B705-9A20882D8C73}" type="doc">
      <dgm:prSet loTypeId="urn:microsoft.com/office/officeart/2008/layout/VerticalCurvedList" loCatId="list" qsTypeId="urn:microsoft.com/office/officeart/2005/8/quickstyle/3d2" qsCatId="3D" csTypeId="urn:microsoft.com/office/officeart/2005/8/colors/colorful1" csCatId="colorful" phldr="1"/>
      <dgm:spPr/>
      <dgm:t>
        <a:bodyPr/>
        <a:lstStyle/>
        <a:p>
          <a:endParaRPr lang="en-AU"/>
        </a:p>
      </dgm:t>
    </dgm:pt>
    <dgm:pt modelId="{7507A8DD-9F55-47F2-804A-16373E0C7CE3}">
      <dgm:prSet phldrT="[Text]"/>
      <dgm:spPr/>
      <dgm:t>
        <a:bodyPr/>
        <a:lstStyle/>
        <a:p>
          <a:r>
            <a:rPr lang="en-AU" dirty="0" smtClean="0"/>
            <a:t>Fiji-Background</a:t>
          </a:r>
          <a:endParaRPr lang="en-AU" dirty="0"/>
        </a:p>
      </dgm:t>
    </dgm:pt>
    <dgm:pt modelId="{1B924F5D-BE4C-4B68-BBEF-70520D1EA57C}" type="parTrans" cxnId="{CFE2A45C-A336-4BCA-A6C4-EBBA776F09FA}">
      <dgm:prSet/>
      <dgm:spPr/>
      <dgm:t>
        <a:bodyPr/>
        <a:lstStyle/>
        <a:p>
          <a:endParaRPr lang="en-AU"/>
        </a:p>
      </dgm:t>
    </dgm:pt>
    <dgm:pt modelId="{9AD32B4E-5AB1-4CD5-878A-8E2EFC55B304}" type="sibTrans" cxnId="{CFE2A45C-A336-4BCA-A6C4-EBBA776F09FA}">
      <dgm:prSet/>
      <dgm:spPr/>
      <dgm:t>
        <a:bodyPr/>
        <a:lstStyle/>
        <a:p>
          <a:endParaRPr lang="en-AU"/>
        </a:p>
      </dgm:t>
    </dgm:pt>
    <dgm:pt modelId="{9A0036CD-707E-4EB1-9448-BBC73168F7BD}">
      <dgm:prSet phldrT="[Text]"/>
      <dgm:spPr/>
      <dgm:t>
        <a:bodyPr/>
        <a:lstStyle/>
        <a:p>
          <a:r>
            <a:rPr lang="en-AU" dirty="0" smtClean="0"/>
            <a:t>Coastal Resource Management in Fiji</a:t>
          </a:r>
          <a:endParaRPr lang="en-AU" dirty="0"/>
        </a:p>
      </dgm:t>
    </dgm:pt>
    <dgm:pt modelId="{22BEF0CD-9B6A-4472-B2B9-302812CDAD3C}" type="parTrans" cxnId="{18C865C2-F98C-49A9-96AE-D59E19E7E384}">
      <dgm:prSet/>
      <dgm:spPr/>
      <dgm:t>
        <a:bodyPr/>
        <a:lstStyle/>
        <a:p>
          <a:endParaRPr lang="en-AU"/>
        </a:p>
      </dgm:t>
    </dgm:pt>
    <dgm:pt modelId="{4AE4AD7B-14E9-437E-A7FA-B1DAAD7CC93A}" type="sibTrans" cxnId="{18C865C2-F98C-49A9-96AE-D59E19E7E384}">
      <dgm:prSet/>
      <dgm:spPr/>
      <dgm:t>
        <a:bodyPr/>
        <a:lstStyle/>
        <a:p>
          <a:endParaRPr lang="en-AU"/>
        </a:p>
      </dgm:t>
    </dgm:pt>
    <dgm:pt modelId="{06008170-DEBB-47EE-899E-875A8566B128}">
      <dgm:prSet phldrT="[Text]"/>
      <dgm:spPr/>
      <dgm:t>
        <a:bodyPr/>
        <a:lstStyle/>
        <a:p>
          <a:r>
            <a:rPr lang="en-AU" dirty="0" smtClean="0"/>
            <a:t>Challenges</a:t>
          </a:r>
          <a:endParaRPr lang="en-AU" dirty="0"/>
        </a:p>
      </dgm:t>
    </dgm:pt>
    <dgm:pt modelId="{85D931D3-AFD1-4A97-9707-50EB87A98196}" type="parTrans" cxnId="{ED023D99-D7FD-496C-B195-55B562D9D454}">
      <dgm:prSet/>
      <dgm:spPr/>
      <dgm:t>
        <a:bodyPr/>
        <a:lstStyle/>
        <a:p>
          <a:endParaRPr lang="en-AU"/>
        </a:p>
      </dgm:t>
    </dgm:pt>
    <dgm:pt modelId="{9A0CFA85-20E6-4228-9A44-DB0A4064B938}" type="sibTrans" cxnId="{ED023D99-D7FD-496C-B195-55B562D9D454}">
      <dgm:prSet/>
      <dgm:spPr/>
      <dgm:t>
        <a:bodyPr/>
        <a:lstStyle/>
        <a:p>
          <a:endParaRPr lang="en-AU"/>
        </a:p>
      </dgm:t>
    </dgm:pt>
    <dgm:pt modelId="{8F4D02AC-C6E8-45AB-A80E-1F6AC8148B8D}">
      <dgm:prSet/>
      <dgm:spPr/>
      <dgm:t>
        <a:bodyPr/>
        <a:lstStyle/>
        <a:p>
          <a:r>
            <a:rPr lang="en-AU" dirty="0" smtClean="0"/>
            <a:t>Responses to the challenges…</a:t>
          </a:r>
          <a:endParaRPr lang="en-AU" dirty="0"/>
        </a:p>
      </dgm:t>
    </dgm:pt>
    <dgm:pt modelId="{1909990C-E82F-4409-B52B-71B08746D265}" type="parTrans" cxnId="{93E816A9-56F7-4457-AD3B-5BBB3C3D3001}">
      <dgm:prSet/>
      <dgm:spPr/>
      <dgm:t>
        <a:bodyPr/>
        <a:lstStyle/>
        <a:p>
          <a:endParaRPr lang="en-AU"/>
        </a:p>
      </dgm:t>
    </dgm:pt>
    <dgm:pt modelId="{7F89549D-E34E-460B-BD62-457B583AC19B}" type="sibTrans" cxnId="{93E816A9-56F7-4457-AD3B-5BBB3C3D3001}">
      <dgm:prSet/>
      <dgm:spPr/>
      <dgm:t>
        <a:bodyPr/>
        <a:lstStyle/>
        <a:p>
          <a:endParaRPr lang="en-AU"/>
        </a:p>
      </dgm:t>
    </dgm:pt>
    <dgm:pt modelId="{6DF05B3A-8010-41DD-9A27-D35EA0E6146C}" type="pres">
      <dgm:prSet presAssocID="{0C3967A3-A158-45FB-B705-9A20882D8C73}" presName="Name0" presStyleCnt="0">
        <dgm:presLayoutVars>
          <dgm:chMax val="7"/>
          <dgm:chPref val="7"/>
          <dgm:dir/>
        </dgm:presLayoutVars>
      </dgm:prSet>
      <dgm:spPr/>
      <dgm:t>
        <a:bodyPr/>
        <a:lstStyle/>
        <a:p>
          <a:endParaRPr lang="en-AU"/>
        </a:p>
      </dgm:t>
    </dgm:pt>
    <dgm:pt modelId="{ECBA34F3-9878-464E-A7E9-5D0EC44D80EE}" type="pres">
      <dgm:prSet presAssocID="{0C3967A3-A158-45FB-B705-9A20882D8C73}" presName="Name1" presStyleCnt="0"/>
      <dgm:spPr/>
      <dgm:t>
        <a:bodyPr/>
        <a:lstStyle/>
        <a:p>
          <a:endParaRPr lang="en-AU"/>
        </a:p>
      </dgm:t>
    </dgm:pt>
    <dgm:pt modelId="{12156CAB-643C-490C-823B-3DCAA50907FF}" type="pres">
      <dgm:prSet presAssocID="{0C3967A3-A158-45FB-B705-9A20882D8C73}" presName="cycle" presStyleCnt="0"/>
      <dgm:spPr/>
      <dgm:t>
        <a:bodyPr/>
        <a:lstStyle/>
        <a:p>
          <a:endParaRPr lang="en-AU"/>
        </a:p>
      </dgm:t>
    </dgm:pt>
    <dgm:pt modelId="{C67B85D1-75D6-44D6-B0CA-FBB88D4B7190}" type="pres">
      <dgm:prSet presAssocID="{0C3967A3-A158-45FB-B705-9A20882D8C73}" presName="srcNode" presStyleLbl="node1" presStyleIdx="0" presStyleCnt="4"/>
      <dgm:spPr/>
      <dgm:t>
        <a:bodyPr/>
        <a:lstStyle/>
        <a:p>
          <a:endParaRPr lang="en-AU"/>
        </a:p>
      </dgm:t>
    </dgm:pt>
    <dgm:pt modelId="{A43DB354-D9BF-44E7-A736-1D5194D66896}" type="pres">
      <dgm:prSet presAssocID="{0C3967A3-A158-45FB-B705-9A20882D8C73}" presName="conn" presStyleLbl="parChTrans1D2" presStyleIdx="0" presStyleCnt="1"/>
      <dgm:spPr/>
      <dgm:t>
        <a:bodyPr/>
        <a:lstStyle/>
        <a:p>
          <a:endParaRPr lang="en-AU"/>
        </a:p>
      </dgm:t>
    </dgm:pt>
    <dgm:pt modelId="{44853AF0-9747-496D-B22D-5EBF7AE21A7D}" type="pres">
      <dgm:prSet presAssocID="{0C3967A3-A158-45FB-B705-9A20882D8C73}" presName="extraNode" presStyleLbl="node1" presStyleIdx="0" presStyleCnt="4"/>
      <dgm:spPr/>
      <dgm:t>
        <a:bodyPr/>
        <a:lstStyle/>
        <a:p>
          <a:endParaRPr lang="en-AU"/>
        </a:p>
      </dgm:t>
    </dgm:pt>
    <dgm:pt modelId="{E1504514-754A-46A4-B084-3EBA4BB0C514}" type="pres">
      <dgm:prSet presAssocID="{0C3967A3-A158-45FB-B705-9A20882D8C73}" presName="dstNode" presStyleLbl="node1" presStyleIdx="0" presStyleCnt="4"/>
      <dgm:spPr/>
      <dgm:t>
        <a:bodyPr/>
        <a:lstStyle/>
        <a:p>
          <a:endParaRPr lang="en-AU"/>
        </a:p>
      </dgm:t>
    </dgm:pt>
    <dgm:pt modelId="{0C5DF275-82C9-4FE8-B57F-CC6BB71F2717}" type="pres">
      <dgm:prSet presAssocID="{7507A8DD-9F55-47F2-804A-16373E0C7CE3}" presName="text_1" presStyleLbl="node1" presStyleIdx="0" presStyleCnt="4">
        <dgm:presLayoutVars>
          <dgm:bulletEnabled val="1"/>
        </dgm:presLayoutVars>
      </dgm:prSet>
      <dgm:spPr/>
      <dgm:t>
        <a:bodyPr/>
        <a:lstStyle/>
        <a:p>
          <a:endParaRPr lang="en-AU"/>
        </a:p>
      </dgm:t>
    </dgm:pt>
    <dgm:pt modelId="{AC3E1A90-77C1-4970-AD06-A04C9E3A861D}" type="pres">
      <dgm:prSet presAssocID="{7507A8DD-9F55-47F2-804A-16373E0C7CE3}" presName="accent_1" presStyleCnt="0"/>
      <dgm:spPr/>
      <dgm:t>
        <a:bodyPr/>
        <a:lstStyle/>
        <a:p>
          <a:endParaRPr lang="en-AU"/>
        </a:p>
      </dgm:t>
    </dgm:pt>
    <dgm:pt modelId="{286CBF95-29A6-4171-B965-0695EFDADA46}" type="pres">
      <dgm:prSet presAssocID="{7507A8DD-9F55-47F2-804A-16373E0C7CE3}"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n-AU"/>
        </a:p>
      </dgm:t>
    </dgm:pt>
    <dgm:pt modelId="{962FBF67-C249-4822-9E39-8EA488CC55DC}" type="pres">
      <dgm:prSet presAssocID="{9A0036CD-707E-4EB1-9448-BBC73168F7BD}" presName="text_2" presStyleLbl="node1" presStyleIdx="1" presStyleCnt="4">
        <dgm:presLayoutVars>
          <dgm:bulletEnabled val="1"/>
        </dgm:presLayoutVars>
      </dgm:prSet>
      <dgm:spPr/>
      <dgm:t>
        <a:bodyPr/>
        <a:lstStyle/>
        <a:p>
          <a:endParaRPr lang="en-AU"/>
        </a:p>
      </dgm:t>
    </dgm:pt>
    <dgm:pt modelId="{E8A4C020-7551-4B30-AAFA-21F1A994EEF3}" type="pres">
      <dgm:prSet presAssocID="{9A0036CD-707E-4EB1-9448-BBC73168F7BD}" presName="accent_2" presStyleCnt="0"/>
      <dgm:spPr/>
      <dgm:t>
        <a:bodyPr/>
        <a:lstStyle/>
        <a:p>
          <a:endParaRPr lang="en-AU"/>
        </a:p>
      </dgm:t>
    </dgm:pt>
    <dgm:pt modelId="{E248D1E8-820A-4E6A-B1D7-2E97B43437BD}" type="pres">
      <dgm:prSet presAssocID="{9A0036CD-707E-4EB1-9448-BBC73168F7BD}"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n-AU"/>
        </a:p>
      </dgm:t>
    </dgm:pt>
    <dgm:pt modelId="{21B385A1-3555-4203-83AB-1E04F35438FB}" type="pres">
      <dgm:prSet presAssocID="{06008170-DEBB-47EE-899E-875A8566B128}" presName="text_3" presStyleLbl="node1" presStyleIdx="2" presStyleCnt="4">
        <dgm:presLayoutVars>
          <dgm:bulletEnabled val="1"/>
        </dgm:presLayoutVars>
      </dgm:prSet>
      <dgm:spPr/>
      <dgm:t>
        <a:bodyPr/>
        <a:lstStyle/>
        <a:p>
          <a:endParaRPr lang="en-AU"/>
        </a:p>
      </dgm:t>
    </dgm:pt>
    <dgm:pt modelId="{072738E8-0701-46A6-BE79-C572CBA320F6}" type="pres">
      <dgm:prSet presAssocID="{06008170-DEBB-47EE-899E-875A8566B128}" presName="accent_3" presStyleCnt="0"/>
      <dgm:spPr/>
      <dgm:t>
        <a:bodyPr/>
        <a:lstStyle/>
        <a:p>
          <a:endParaRPr lang="en-AU"/>
        </a:p>
      </dgm:t>
    </dgm:pt>
    <dgm:pt modelId="{5C0C2BA1-BCF2-49E1-9402-E360B2C1B5BA}" type="pres">
      <dgm:prSet presAssocID="{06008170-DEBB-47EE-899E-875A8566B128}" presName="accentRepeatNode" presStyleLbl="solidFgAcc1" presStyleIdx="2" presStyleCnt="4"/>
      <dgm:spPr>
        <a:blipFill rotWithShape="0">
          <a:blip xmlns:r="http://schemas.openxmlformats.org/officeDocument/2006/relationships" r:embed="rId3"/>
          <a:stretch>
            <a:fillRect/>
          </a:stretch>
        </a:blipFill>
      </dgm:spPr>
      <dgm:t>
        <a:bodyPr/>
        <a:lstStyle/>
        <a:p>
          <a:endParaRPr lang="en-AU"/>
        </a:p>
      </dgm:t>
    </dgm:pt>
    <dgm:pt modelId="{F9F63ECC-6E70-411E-A941-D382F7C30A30}" type="pres">
      <dgm:prSet presAssocID="{8F4D02AC-C6E8-45AB-A80E-1F6AC8148B8D}" presName="text_4" presStyleLbl="node1" presStyleIdx="3" presStyleCnt="4">
        <dgm:presLayoutVars>
          <dgm:bulletEnabled val="1"/>
        </dgm:presLayoutVars>
      </dgm:prSet>
      <dgm:spPr/>
      <dgm:t>
        <a:bodyPr/>
        <a:lstStyle/>
        <a:p>
          <a:endParaRPr lang="en-AU"/>
        </a:p>
      </dgm:t>
    </dgm:pt>
    <dgm:pt modelId="{A0703208-1C53-499A-B813-4A19C482926F}" type="pres">
      <dgm:prSet presAssocID="{8F4D02AC-C6E8-45AB-A80E-1F6AC8148B8D}" presName="accent_4" presStyleCnt="0"/>
      <dgm:spPr/>
      <dgm:t>
        <a:bodyPr/>
        <a:lstStyle/>
        <a:p>
          <a:endParaRPr lang="en-AU"/>
        </a:p>
      </dgm:t>
    </dgm:pt>
    <dgm:pt modelId="{9829038F-0C6A-4324-97F9-A97D9E3C398A}" type="pres">
      <dgm:prSet presAssocID="{8F4D02AC-C6E8-45AB-A80E-1F6AC8148B8D}"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en-AU"/>
        </a:p>
      </dgm:t>
    </dgm:pt>
  </dgm:ptLst>
  <dgm:cxnLst>
    <dgm:cxn modelId="{B4359FD5-95BA-4D60-A7AE-E7EF3ADD8A02}" type="presOf" srcId="{9AD32B4E-5AB1-4CD5-878A-8E2EFC55B304}" destId="{A43DB354-D9BF-44E7-A736-1D5194D66896}" srcOrd="0" destOrd="0" presId="urn:microsoft.com/office/officeart/2008/layout/VerticalCurvedList"/>
    <dgm:cxn modelId="{CFE2A45C-A336-4BCA-A6C4-EBBA776F09FA}" srcId="{0C3967A3-A158-45FB-B705-9A20882D8C73}" destId="{7507A8DD-9F55-47F2-804A-16373E0C7CE3}" srcOrd="0" destOrd="0" parTransId="{1B924F5D-BE4C-4B68-BBEF-70520D1EA57C}" sibTransId="{9AD32B4E-5AB1-4CD5-878A-8E2EFC55B304}"/>
    <dgm:cxn modelId="{65FBDC4C-09B9-4B1F-AE5C-C13F5609C1AE}" type="presOf" srcId="{7507A8DD-9F55-47F2-804A-16373E0C7CE3}" destId="{0C5DF275-82C9-4FE8-B57F-CC6BB71F2717}" srcOrd="0" destOrd="0" presId="urn:microsoft.com/office/officeart/2008/layout/VerticalCurvedList"/>
    <dgm:cxn modelId="{93E816A9-56F7-4457-AD3B-5BBB3C3D3001}" srcId="{0C3967A3-A158-45FB-B705-9A20882D8C73}" destId="{8F4D02AC-C6E8-45AB-A80E-1F6AC8148B8D}" srcOrd="3" destOrd="0" parTransId="{1909990C-E82F-4409-B52B-71B08746D265}" sibTransId="{7F89549D-E34E-460B-BD62-457B583AC19B}"/>
    <dgm:cxn modelId="{3283DBEF-B478-4A83-8EC7-1F11E5E7275F}" type="presOf" srcId="{9A0036CD-707E-4EB1-9448-BBC73168F7BD}" destId="{962FBF67-C249-4822-9E39-8EA488CC55DC}" srcOrd="0" destOrd="0" presId="urn:microsoft.com/office/officeart/2008/layout/VerticalCurvedList"/>
    <dgm:cxn modelId="{E2660861-2779-4113-B01B-517519EA5217}" type="presOf" srcId="{06008170-DEBB-47EE-899E-875A8566B128}" destId="{21B385A1-3555-4203-83AB-1E04F35438FB}" srcOrd="0" destOrd="0" presId="urn:microsoft.com/office/officeart/2008/layout/VerticalCurvedList"/>
    <dgm:cxn modelId="{E350B873-3EB6-43F6-80D5-74ADE3E0F287}" type="presOf" srcId="{8F4D02AC-C6E8-45AB-A80E-1F6AC8148B8D}" destId="{F9F63ECC-6E70-411E-A941-D382F7C30A30}" srcOrd="0" destOrd="0" presId="urn:microsoft.com/office/officeart/2008/layout/VerticalCurvedList"/>
    <dgm:cxn modelId="{ED023D99-D7FD-496C-B195-55B562D9D454}" srcId="{0C3967A3-A158-45FB-B705-9A20882D8C73}" destId="{06008170-DEBB-47EE-899E-875A8566B128}" srcOrd="2" destOrd="0" parTransId="{85D931D3-AFD1-4A97-9707-50EB87A98196}" sibTransId="{9A0CFA85-20E6-4228-9A44-DB0A4064B938}"/>
    <dgm:cxn modelId="{B5C8F96B-D80B-41AC-81B2-5166DE0A1260}" type="presOf" srcId="{0C3967A3-A158-45FB-B705-9A20882D8C73}" destId="{6DF05B3A-8010-41DD-9A27-D35EA0E6146C}" srcOrd="0" destOrd="0" presId="urn:microsoft.com/office/officeart/2008/layout/VerticalCurvedList"/>
    <dgm:cxn modelId="{18C865C2-F98C-49A9-96AE-D59E19E7E384}" srcId="{0C3967A3-A158-45FB-B705-9A20882D8C73}" destId="{9A0036CD-707E-4EB1-9448-BBC73168F7BD}" srcOrd="1" destOrd="0" parTransId="{22BEF0CD-9B6A-4472-B2B9-302812CDAD3C}" sibTransId="{4AE4AD7B-14E9-437E-A7FA-B1DAAD7CC93A}"/>
    <dgm:cxn modelId="{B9162ED9-05E0-4077-8B6F-A6260B9C5F2B}" type="presParOf" srcId="{6DF05B3A-8010-41DD-9A27-D35EA0E6146C}" destId="{ECBA34F3-9878-464E-A7E9-5D0EC44D80EE}" srcOrd="0" destOrd="0" presId="urn:microsoft.com/office/officeart/2008/layout/VerticalCurvedList"/>
    <dgm:cxn modelId="{C48A340F-124F-4CF6-9BFD-35B74F4C26BD}" type="presParOf" srcId="{ECBA34F3-9878-464E-A7E9-5D0EC44D80EE}" destId="{12156CAB-643C-490C-823B-3DCAA50907FF}" srcOrd="0" destOrd="0" presId="urn:microsoft.com/office/officeart/2008/layout/VerticalCurvedList"/>
    <dgm:cxn modelId="{A4CC9C74-C7F3-48CB-AD55-411EBC95D0F8}" type="presParOf" srcId="{12156CAB-643C-490C-823B-3DCAA50907FF}" destId="{C67B85D1-75D6-44D6-B0CA-FBB88D4B7190}" srcOrd="0" destOrd="0" presId="urn:microsoft.com/office/officeart/2008/layout/VerticalCurvedList"/>
    <dgm:cxn modelId="{9C6A8251-012E-425C-87CF-6EF072EC3321}" type="presParOf" srcId="{12156CAB-643C-490C-823B-3DCAA50907FF}" destId="{A43DB354-D9BF-44E7-A736-1D5194D66896}" srcOrd="1" destOrd="0" presId="urn:microsoft.com/office/officeart/2008/layout/VerticalCurvedList"/>
    <dgm:cxn modelId="{8C23EA3C-29D3-4858-9DFE-37D792315235}" type="presParOf" srcId="{12156CAB-643C-490C-823B-3DCAA50907FF}" destId="{44853AF0-9747-496D-B22D-5EBF7AE21A7D}" srcOrd="2" destOrd="0" presId="urn:microsoft.com/office/officeart/2008/layout/VerticalCurvedList"/>
    <dgm:cxn modelId="{EF9EB7E1-4FFF-4975-BCD8-BD4CE02524E9}" type="presParOf" srcId="{12156CAB-643C-490C-823B-3DCAA50907FF}" destId="{E1504514-754A-46A4-B084-3EBA4BB0C514}" srcOrd="3" destOrd="0" presId="urn:microsoft.com/office/officeart/2008/layout/VerticalCurvedList"/>
    <dgm:cxn modelId="{6440512C-D2C2-4954-AEB3-D1868D1A059F}" type="presParOf" srcId="{ECBA34F3-9878-464E-A7E9-5D0EC44D80EE}" destId="{0C5DF275-82C9-4FE8-B57F-CC6BB71F2717}" srcOrd="1" destOrd="0" presId="urn:microsoft.com/office/officeart/2008/layout/VerticalCurvedList"/>
    <dgm:cxn modelId="{E126279A-74E2-4C4C-A0F0-2FA2218B0397}" type="presParOf" srcId="{ECBA34F3-9878-464E-A7E9-5D0EC44D80EE}" destId="{AC3E1A90-77C1-4970-AD06-A04C9E3A861D}" srcOrd="2" destOrd="0" presId="urn:microsoft.com/office/officeart/2008/layout/VerticalCurvedList"/>
    <dgm:cxn modelId="{5CBF91C4-D26A-4411-B343-DF03E48BE65A}" type="presParOf" srcId="{AC3E1A90-77C1-4970-AD06-A04C9E3A861D}" destId="{286CBF95-29A6-4171-B965-0695EFDADA46}" srcOrd="0" destOrd="0" presId="urn:microsoft.com/office/officeart/2008/layout/VerticalCurvedList"/>
    <dgm:cxn modelId="{86F9E6A9-CA89-496E-9F3C-499A4BC8EB61}" type="presParOf" srcId="{ECBA34F3-9878-464E-A7E9-5D0EC44D80EE}" destId="{962FBF67-C249-4822-9E39-8EA488CC55DC}" srcOrd="3" destOrd="0" presId="urn:microsoft.com/office/officeart/2008/layout/VerticalCurvedList"/>
    <dgm:cxn modelId="{82D3F157-867E-466C-9284-1127D990E545}" type="presParOf" srcId="{ECBA34F3-9878-464E-A7E9-5D0EC44D80EE}" destId="{E8A4C020-7551-4B30-AAFA-21F1A994EEF3}" srcOrd="4" destOrd="0" presId="urn:microsoft.com/office/officeart/2008/layout/VerticalCurvedList"/>
    <dgm:cxn modelId="{36E118C2-BE71-4474-86BB-1AB6D4E0EFF9}" type="presParOf" srcId="{E8A4C020-7551-4B30-AAFA-21F1A994EEF3}" destId="{E248D1E8-820A-4E6A-B1D7-2E97B43437BD}" srcOrd="0" destOrd="0" presId="urn:microsoft.com/office/officeart/2008/layout/VerticalCurvedList"/>
    <dgm:cxn modelId="{3671FC60-FC77-4EDB-B30A-B698125FE302}" type="presParOf" srcId="{ECBA34F3-9878-464E-A7E9-5D0EC44D80EE}" destId="{21B385A1-3555-4203-83AB-1E04F35438FB}" srcOrd="5" destOrd="0" presId="urn:microsoft.com/office/officeart/2008/layout/VerticalCurvedList"/>
    <dgm:cxn modelId="{4D219DB6-1D7F-490D-9F1B-101C751DE2E3}" type="presParOf" srcId="{ECBA34F3-9878-464E-A7E9-5D0EC44D80EE}" destId="{072738E8-0701-46A6-BE79-C572CBA320F6}" srcOrd="6" destOrd="0" presId="urn:microsoft.com/office/officeart/2008/layout/VerticalCurvedList"/>
    <dgm:cxn modelId="{705E0A54-0142-4EBC-9E2B-2BBC512FE985}" type="presParOf" srcId="{072738E8-0701-46A6-BE79-C572CBA320F6}" destId="{5C0C2BA1-BCF2-49E1-9402-E360B2C1B5BA}" srcOrd="0" destOrd="0" presId="urn:microsoft.com/office/officeart/2008/layout/VerticalCurvedList"/>
    <dgm:cxn modelId="{41D80B0F-23AF-44BB-82E8-5C87B6B3EAE1}" type="presParOf" srcId="{ECBA34F3-9878-464E-A7E9-5D0EC44D80EE}" destId="{F9F63ECC-6E70-411E-A941-D382F7C30A30}" srcOrd="7" destOrd="0" presId="urn:microsoft.com/office/officeart/2008/layout/VerticalCurvedList"/>
    <dgm:cxn modelId="{C3A6226B-F68D-46EC-B629-46648FA4DD43}" type="presParOf" srcId="{ECBA34F3-9878-464E-A7E9-5D0EC44D80EE}" destId="{A0703208-1C53-499A-B813-4A19C482926F}" srcOrd="8" destOrd="0" presId="urn:microsoft.com/office/officeart/2008/layout/VerticalCurvedList"/>
    <dgm:cxn modelId="{2BC0F957-C293-4627-9146-118EBEE03E79}" type="presParOf" srcId="{A0703208-1C53-499A-B813-4A19C482926F}" destId="{9829038F-0C6A-4324-97F9-A97D9E3C398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DB354-D9BF-44E7-A736-1D5194D66896}">
      <dsp:nvSpPr>
        <dsp:cNvPr id="0" name=""/>
        <dsp:cNvSpPr/>
      </dsp:nvSpPr>
      <dsp:spPr>
        <a:xfrm>
          <a:off x="-6216034" y="-950949"/>
          <a:ext cx="7399277" cy="7399277"/>
        </a:xfrm>
        <a:prstGeom prst="blockArc">
          <a:avLst>
            <a:gd name="adj1" fmla="val 18900000"/>
            <a:gd name="adj2" fmla="val 2700000"/>
            <a:gd name="adj3" fmla="val 292"/>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C5DF275-82C9-4FE8-B57F-CC6BB71F2717}">
      <dsp:nvSpPr>
        <dsp:cNvPr id="0" name=""/>
        <dsp:cNvSpPr/>
      </dsp:nvSpPr>
      <dsp:spPr>
        <a:xfrm>
          <a:off x="619242" y="422638"/>
          <a:ext cx="8159821" cy="84571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71288" tIns="91440" rIns="91440" bIns="91440" numCol="1" spcCol="1270" anchor="ctr" anchorCtr="0">
          <a:noAutofit/>
        </a:bodyPr>
        <a:lstStyle/>
        <a:p>
          <a:pPr lvl="0" algn="l" defTabSz="1600200">
            <a:lnSpc>
              <a:spcPct val="90000"/>
            </a:lnSpc>
            <a:spcBef>
              <a:spcPct val="0"/>
            </a:spcBef>
            <a:spcAft>
              <a:spcPct val="35000"/>
            </a:spcAft>
          </a:pPr>
          <a:r>
            <a:rPr lang="en-AU" sz="3600" kern="1200" dirty="0" smtClean="0"/>
            <a:t>Fiji-Background</a:t>
          </a:r>
          <a:endParaRPr lang="en-AU" sz="3600" kern="1200" dirty="0"/>
        </a:p>
      </dsp:txBody>
      <dsp:txXfrm>
        <a:off x="619242" y="422638"/>
        <a:ext cx="8159821" cy="845716"/>
      </dsp:txXfrm>
    </dsp:sp>
    <dsp:sp modelId="{286CBF95-29A6-4171-B965-0695EFDADA46}">
      <dsp:nvSpPr>
        <dsp:cNvPr id="0" name=""/>
        <dsp:cNvSpPr/>
      </dsp:nvSpPr>
      <dsp:spPr>
        <a:xfrm>
          <a:off x="90669" y="316923"/>
          <a:ext cx="1057145" cy="1057145"/>
        </a:xfrm>
        <a:prstGeom prst="ellipse">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62FBF67-C249-4822-9E39-8EA488CC55DC}">
      <dsp:nvSpPr>
        <dsp:cNvPr id="0" name=""/>
        <dsp:cNvSpPr/>
      </dsp:nvSpPr>
      <dsp:spPr>
        <a:xfrm>
          <a:off x="1104111" y="1691433"/>
          <a:ext cx="7674952" cy="845716"/>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71288" tIns="91440" rIns="91440" bIns="91440" numCol="1" spcCol="1270" anchor="ctr" anchorCtr="0">
          <a:noAutofit/>
        </a:bodyPr>
        <a:lstStyle/>
        <a:p>
          <a:pPr lvl="0" algn="l" defTabSz="1600200">
            <a:lnSpc>
              <a:spcPct val="90000"/>
            </a:lnSpc>
            <a:spcBef>
              <a:spcPct val="0"/>
            </a:spcBef>
            <a:spcAft>
              <a:spcPct val="35000"/>
            </a:spcAft>
          </a:pPr>
          <a:r>
            <a:rPr lang="en-AU" sz="3600" kern="1200" dirty="0" smtClean="0"/>
            <a:t>Coastal Resource Management in Fiji</a:t>
          </a:r>
          <a:endParaRPr lang="en-AU" sz="3600" kern="1200" dirty="0"/>
        </a:p>
      </dsp:txBody>
      <dsp:txXfrm>
        <a:off x="1104111" y="1691433"/>
        <a:ext cx="7674952" cy="845716"/>
      </dsp:txXfrm>
    </dsp:sp>
    <dsp:sp modelId="{E248D1E8-820A-4E6A-B1D7-2E97B43437BD}">
      <dsp:nvSpPr>
        <dsp:cNvPr id="0" name=""/>
        <dsp:cNvSpPr/>
      </dsp:nvSpPr>
      <dsp:spPr>
        <a:xfrm>
          <a:off x="575538" y="1585718"/>
          <a:ext cx="1057145" cy="1057145"/>
        </a:xfrm>
        <a:prstGeom prst="ellipse">
          <a:avLst/>
        </a:prstGeom>
        <a:blipFill rotWithShape="0">
          <a:blip xmlns:r="http://schemas.openxmlformats.org/officeDocument/2006/relationships" r:embed="rId2"/>
          <a:stretch>
            <a:fillRect/>
          </a:stretch>
        </a:blip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1B385A1-3555-4203-83AB-1E04F35438FB}">
      <dsp:nvSpPr>
        <dsp:cNvPr id="0" name=""/>
        <dsp:cNvSpPr/>
      </dsp:nvSpPr>
      <dsp:spPr>
        <a:xfrm>
          <a:off x="1104111" y="2960228"/>
          <a:ext cx="7674952" cy="845716"/>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71288" tIns="91440" rIns="91440" bIns="91440" numCol="1" spcCol="1270" anchor="ctr" anchorCtr="0">
          <a:noAutofit/>
        </a:bodyPr>
        <a:lstStyle/>
        <a:p>
          <a:pPr lvl="0" algn="l" defTabSz="1600200">
            <a:lnSpc>
              <a:spcPct val="90000"/>
            </a:lnSpc>
            <a:spcBef>
              <a:spcPct val="0"/>
            </a:spcBef>
            <a:spcAft>
              <a:spcPct val="35000"/>
            </a:spcAft>
          </a:pPr>
          <a:r>
            <a:rPr lang="en-AU" sz="3600" kern="1200" dirty="0" smtClean="0"/>
            <a:t>Challenges</a:t>
          </a:r>
          <a:endParaRPr lang="en-AU" sz="3600" kern="1200" dirty="0"/>
        </a:p>
      </dsp:txBody>
      <dsp:txXfrm>
        <a:off x="1104111" y="2960228"/>
        <a:ext cx="7674952" cy="845716"/>
      </dsp:txXfrm>
    </dsp:sp>
    <dsp:sp modelId="{5C0C2BA1-BCF2-49E1-9402-E360B2C1B5BA}">
      <dsp:nvSpPr>
        <dsp:cNvPr id="0" name=""/>
        <dsp:cNvSpPr/>
      </dsp:nvSpPr>
      <dsp:spPr>
        <a:xfrm>
          <a:off x="575538" y="2854514"/>
          <a:ext cx="1057145" cy="1057145"/>
        </a:xfrm>
        <a:prstGeom prst="ellipse">
          <a:avLst/>
        </a:prstGeom>
        <a:blipFill rotWithShape="0">
          <a:blip xmlns:r="http://schemas.openxmlformats.org/officeDocument/2006/relationships" r:embed="rId3"/>
          <a:stretch>
            <a:fillRect/>
          </a:stretch>
        </a:blip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9F63ECC-6E70-411E-A941-D382F7C30A30}">
      <dsp:nvSpPr>
        <dsp:cNvPr id="0" name=""/>
        <dsp:cNvSpPr/>
      </dsp:nvSpPr>
      <dsp:spPr>
        <a:xfrm>
          <a:off x="619242" y="4229023"/>
          <a:ext cx="8159821" cy="845716"/>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71288" tIns="91440" rIns="91440" bIns="91440" numCol="1" spcCol="1270" anchor="ctr" anchorCtr="0">
          <a:noAutofit/>
        </a:bodyPr>
        <a:lstStyle/>
        <a:p>
          <a:pPr lvl="0" algn="l" defTabSz="1600200">
            <a:lnSpc>
              <a:spcPct val="90000"/>
            </a:lnSpc>
            <a:spcBef>
              <a:spcPct val="0"/>
            </a:spcBef>
            <a:spcAft>
              <a:spcPct val="35000"/>
            </a:spcAft>
          </a:pPr>
          <a:r>
            <a:rPr lang="en-AU" sz="3600" kern="1200" dirty="0" smtClean="0"/>
            <a:t>Responses to the challenges…</a:t>
          </a:r>
          <a:endParaRPr lang="en-AU" sz="3600" kern="1200" dirty="0"/>
        </a:p>
      </dsp:txBody>
      <dsp:txXfrm>
        <a:off x="619242" y="4229023"/>
        <a:ext cx="8159821" cy="845716"/>
      </dsp:txXfrm>
    </dsp:sp>
    <dsp:sp modelId="{9829038F-0C6A-4324-97F9-A97D9E3C398A}">
      <dsp:nvSpPr>
        <dsp:cNvPr id="0" name=""/>
        <dsp:cNvSpPr/>
      </dsp:nvSpPr>
      <dsp:spPr>
        <a:xfrm>
          <a:off x="90669" y="4123309"/>
          <a:ext cx="1057145" cy="1057145"/>
        </a:xfrm>
        <a:prstGeom prst="ellipse">
          <a:avLst/>
        </a:prstGeom>
        <a:blipFill rotWithShape="0">
          <a:blip xmlns:r="http://schemas.openxmlformats.org/officeDocument/2006/relationships" r:embed="rId4"/>
          <a:stretch>
            <a:fillRect/>
          </a:stretch>
        </a:blip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1B4F66-5C7C-41CC-8EFD-580E852264BB}" type="datetimeFigureOut">
              <a:rPr lang="en-AU" smtClean="0"/>
              <a:t>13/10/2014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C9BC5A-F830-4217-91F3-9A38335CCB95}" type="slidenum">
              <a:rPr lang="en-AU" smtClean="0"/>
              <a:t>‹#›</a:t>
            </a:fld>
            <a:endParaRPr lang="en-AU"/>
          </a:p>
        </p:txBody>
      </p:sp>
    </p:spTree>
    <p:extLst>
      <p:ext uri="{BB962C8B-B14F-4D97-AF65-F5344CB8AC3E}">
        <p14:creationId xmlns:p14="http://schemas.microsoft.com/office/powerpoint/2010/main" val="2901362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A0A513C8-1F25-46CE-B970-45B8C3FB6608}" type="slidenum">
              <a:rPr lang="en-US" altLang="en-US" smtClean="0"/>
              <a:pPr>
                <a:spcBef>
                  <a:spcPct val="0"/>
                </a:spcBef>
              </a:pPr>
              <a:t>3</a:t>
            </a:fld>
            <a:endParaRPr lang="en-US" alt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A024DC90-9B4D-409A-BB34-C3E29AB218CA}" type="slidenum">
              <a:rPr lang="en-US" altLang="en-US" smtClean="0"/>
              <a:pPr>
                <a:spcBef>
                  <a:spcPct val="0"/>
                </a:spcBef>
              </a:pPr>
              <a:t>4</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fisheries sector is one of the priority economic sectors for Fiji given its daily impact on the lives of our people and communities plus the important contribution to the country’s GDP, estimated at 3.18% with real domestic export earnings of FJD$205 million or 20.5% of all exports for the country as of September 2013.  </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MS PGothic" pitchFamily="34" charset="-128"/>
              </a:defRPr>
            </a:lvl1pPr>
            <a:lvl2pPr marL="742950" indent="-285750" eaLnBrk="0" hangingPunct="0">
              <a:spcBef>
                <a:spcPct val="30000"/>
              </a:spcBef>
              <a:defRPr sz="1200">
                <a:solidFill>
                  <a:schemeClr val="tx1"/>
                </a:solidFill>
                <a:latin typeface="Arial" charset="0"/>
                <a:ea typeface="MS PGothic" pitchFamily="34" charset="-128"/>
              </a:defRPr>
            </a:lvl2pPr>
            <a:lvl3pPr marL="1143000" indent="-228600" eaLnBrk="0" hangingPunct="0">
              <a:spcBef>
                <a:spcPct val="30000"/>
              </a:spcBef>
              <a:defRPr sz="1200">
                <a:solidFill>
                  <a:schemeClr val="tx1"/>
                </a:solidFill>
                <a:latin typeface="Arial" charset="0"/>
                <a:ea typeface="MS PGothic" pitchFamily="34" charset="-128"/>
              </a:defRPr>
            </a:lvl3pPr>
            <a:lvl4pPr marL="1600200" indent="-228600" eaLnBrk="0" hangingPunct="0">
              <a:spcBef>
                <a:spcPct val="30000"/>
              </a:spcBef>
              <a:defRPr sz="1200">
                <a:solidFill>
                  <a:schemeClr val="tx1"/>
                </a:solidFill>
                <a:latin typeface="Arial" charset="0"/>
                <a:ea typeface="MS PGothic" pitchFamily="34" charset="-128"/>
              </a:defRPr>
            </a:lvl4pPr>
            <a:lvl5pPr marL="2057400" indent="-228600" eaLnBrk="0" hangingPunct="0">
              <a:spcBef>
                <a:spcPct val="30000"/>
              </a:spcBef>
              <a:defRPr sz="1200">
                <a:solidFill>
                  <a:schemeClr val="tx1"/>
                </a:solidFill>
                <a:latin typeface="Arial" charset="0"/>
                <a:ea typeface="MS PGothic" pitchFamily="34" charset="-128"/>
              </a:defRPr>
            </a:lvl5pPr>
            <a:lvl6pPr marL="2514600" indent="-228600" eaLnBrk="0" fontAlgn="base" hangingPunct="0">
              <a:spcBef>
                <a:spcPct val="30000"/>
              </a:spcBef>
              <a:spcAft>
                <a:spcPct val="0"/>
              </a:spcAft>
              <a:defRPr sz="1200">
                <a:solidFill>
                  <a:schemeClr val="tx1"/>
                </a:solidFill>
                <a:latin typeface="Arial" charset="0"/>
                <a:ea typeface="MS PGothic" pitchFamily="34" charset="-128"/>
              </a:defRPr>
            </a:lvl6pPr>
            <a:lvl7pPr marL="2971800" indent="-228600" eaLnBrk="0" fontAlgn="base" hangingPunct="0">
              <a:spcBef>
                <a:spcPct val="30000"/>
              </a:spcBef>
              <a:spcAft>
                <a:spcPct val="0"/>
              </a:spcAft>
              <a:defRPr sz="1200">
                <a:solidFill>
                  <a:schemeClr val="tx1"/>
                </a:solidFill>
                <a:latin typeface="Arial" charset="0"/>
                <a:ea typeface="MS PGothic" pitchFamily="34" charset="-128"/>
              </a:defRPr>
            </a:lvl7pPr>
            <a:lvl8pPr marL="3429000" indent="-228600" eaLnBrk="0" fontAlgn="base" hangingPunct="0">
              <a:spcBef>
                <a:spcPct val="30000"/>
              </a:spcBef>
              <a:spcAft>
                <a:spcPct val="0"/>
              </a:spcAft>
              <a:defRPr sz="1200">
                <a:solidFill>
                  <a:schemeClr val="tx1"/>
                </a:solidFill>
                <a:latin typeface="Arial" charset="0"/>
                <a:ea typeface="MS PGothic" pitchFamily="34" charset="-128"/>
              </a:defRPr>
            </a:lvl8pPr>
            <a:lvl9pPr marL="3886200" indent="-228600" eaLnBrk="0" fontAlgn="base" hangingPunct="0">
              <a:spcBef>
                <a:spcPct val="30000"/>
              </a:spcBef>
              <a:spcAft>
                <a:spcPct val="0"/>
              </a:spcAft>
              <a:defRPr sz="1200">
                <a:solidFill>
                  <a:schemeClr val="tx1"/>
                </a:solidFill>
                <a:latin typeface="Arial" charset="0"/>
                <a:ea typeface="MS PGothic" pitchFamily="34" charset="-128"/>
              </a:defRPr>
            </a:lvl9pPr>
          </a:lstStyle>
          <a:p>
            <a:pPr>
              <a:spcBef>
                <a:spcPct val="0"/>
              </a:spcBef>
            </a:pPr>
            <a:fld id="{33442732-06DE-46B6-ABCD-278609EB6E96}" type="slidenum">
              <a:rPr lang="en-US" altLang="en-US" smtClean="0"/>
              <a:pPr>
                <a:spcBef>
                  <a:spcPct val="0"/>
                </a:spcBef>
              </a:pPr>
              <a:t>6</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9785" y="1821175"/>
            <a:ext cx="7772400" cy="859205"/>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46940" y="1291130"/>
            <a:ext cx="6400800" cy="835455"/>
          </a:xfrm>
        </p:spPr>
        <p:txBody>
          <a:bodyPr>
            <a:normAutofit/>
          </a:bodyPr>
          <a:lstStyle>
            <a:lvl1pPr marL="0" indent="0" algn="r">
              <a:buNone/>
              <a:defRPr sz="28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74900"/>
            <a:ext cx="8229600" cy="1143000"/>
          </a:xfrm>
        </p:spPr>
        <p:txBody>
          <a:bodyPr>
            <a:normAutofit/>
          </a:bodyPr>
          <a:lstStyle>
            <a:lvl1pPr algn="l">
              <a:defRPr sz="3600">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96540"/>
            <a:ext cx="8229600" cy="3918803"/>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0604" y="374900"/>
            <a:ext cx="7016195" cy="1143000"/>
          </a:xfrm>
        </p:spPr>
        <p:txBody>
          <a:bodyPr>
            <a:normAutofit/>
          </a:bodyPr>
          <a:lstStyle>
            <a:lvl1pPr algn="l">
              <a:defRPr sz="3600">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70605" y="1544098"/>
            <a:ext cx="7016195" cy="4275740"/>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8229600" cy="1143000"/>
          </a:xfrm>
        </p:spPr>
        <p:txBody>
          <a:bodyPr>
            <a:normAutofit/>
          </a:bodyPr>
          <a:lstStyle>
            <a:lvl1pPr algn="l">
              <a:defRPr sz="3600">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54409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173960"/>
            <a:ext cx="4040188" cy="303505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54409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173960"/>
            <a:ext cx="4041775" cy="303505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10/13/2014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10/13/2014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LITERATURE/sandfish%20natuvu%20report%20(2).pdf"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754375" y="2512770"/>
            <a:ext cx="7772400" cy="15270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rgbClr val="0070C0"/>
                </a:solidFill>
                <a:latin typeface="+mj-lt"/>
                <a:ea typeface="+mj-ea"/>
                <a:cs typeface="+mj-cs"/>
              </a:defRPr>
            </a:lvl1pPr>
          </a:lstStyle>
          <a:p>
            <a:pPr algn="ctr"/>
            <a:r>
              <a:rPr lang="en-US" sz="4000" b="1" dirty="0" smtClean="0">
                <a:solidFill>
                  <a:srgbClr val="FFFF00"/>
                </a:solidFill>
                <a:effectLst>
                  <a:outerShdw blurRad="38100" dist="38100" dir="2700000" algn="tl">
                    <a:srgbClr val="000000">
                      <a:alpha val="43137"/>
                    </a:srgbClr>
                  </a:outerShdw>
                </a:effectLst>
              </a:rPr>
              <a:t>Coastal Resource Management in FIJI</a:t>
            </a:r>
            <a:endParaRPr lang="en-US" sz="4000" b="1" dirty="0">
              <a:solidFill>
                <a:srgbClr val="FFFF00"/>
              </a:solidFill>
              <a:effectLst>
                <a:outerShdw blurRad="38100" dist="38100" dir="2700000" algn="tl">
                  <a:srgbClr val="000000">
                    <a:alpha val="43137"/>
                  </a:srgbClr>
                </a:outerShdw>
              </a:effectLst>
            </a:endParaRPr>
          </a:p>
        </p:txBody>
      </p:sp>
      <p:sp>
        <p:nvSpPr>
          <p:cNvPr id="6" name="Subtitle 2"/>
          <p:cNvSpPr txBox="1">
            <a:spLocks/>
          </p:cNvSpPr>
          <p:nvPr/>
        </p:nvSpPr>
        <p:spPr>
          <a:xfrm>
            <a:off x="1212490" y="4306367"/>
            <a:ext cx="7011620" cy="23600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600" b="1" dirty="0" smtClean="0">
                <a:solidFill>
                  <a:srgbClr val="FFFF00"/>
                </a:solidFill>
              </a:rPr>
              <a:t>Presentation to the Regional Seminar on Community-based Coastal Resource Management</a:t>
            </a:r>
          </a:p>
          <a:p>
            <a:pPr algn="ctr"/>
            <a:r>
              <a:rPr lang="en-US" sz="2600" b="1" dirty="0" smtClean="0">
                <a:solidFill>
                  <a:srgbClr val="FFFF00"/>
                </a:solidFill>
              </a:rPr>
              <a:t>Monday 13</a:t>
            </a:r>
            <a:r>
              <a:rPr lang="en-US" sz="2600" b="1" baseline="30000" dirty="0" smtClean="0">
                <a:solidFill>
                  <a:srgbClr val="FFFF00"/>
                </a:solidFill>
              </a:rPr>
              <a:t>th</a:t>
            </a:r>
            <a:r>
              <a:rPr lang="en-US" sz="2600" b="1" dirty="0" smtClean="0">
                <a:solidFill>
                  <a:srgbClr val="FFFF00"/>
                </a:solidFill>
              </a:rPr>
              <a:t> October 2014</a:t>
            </a:r>
          </a:p>
          <a:p>
            <a:pPr algn="ctr"/>
            <a:r>
              <a:rPr lang="en-US" sz="2600" b="1" dirty="0" smtClean="0">
                <a:solidFill>
                  <a:srgbClr val="FFFF00"/>
                </a:solidFill>
              </a:rPr>
              <a:t>Melanesian Hotel, Port Vila, Vanuatu </a:t>
            </a:r>
          </a:p>
        </p:txBody>
      </p:sp>
      <p:pic>
        <p:nvPicPr>
          <p:cNvPr id="7" name="Picture 5" descr="Fiji.gif (66945 byt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82819" y="3376355"/>
            <a:ext cx="1366567" cy="71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NTR\Desktop\REGIONAL WRKSHP_CB_\Kubulau Traditional Fisherm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2586835" cy="16840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C:\Users\NTR\Desktop\REGIONAL WRKSHP_CB_\participants at a workshp in nad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611776"/>
            <a:ext cx="2335334" cy="174924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NTR\Desktop\REGIONAL WRKSHP_CB_\ke_508649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8760" y="63800"/>
            <a:ext cx="2418239" cy="16202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Content Placeholder 3" descr="P9252123.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19777" y="4776079"/>
            <a:ext cx="2224223" cy="15663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D:\pictures\LOGO TIN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2737" y="314147"/>
            <a:ext cx="2651125"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50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 calcmode="lin" valueType="num">
                                      <p:cBhvr>
                                        <p:cTn id="22" dur="1000" fill="hold"/>
                                        <p:tgtEl>
                                          <p:spTgt spid="1028"/>
                                        </p:tgtEl>
                                        <p:attrNameLst>
                                          <p:attrName>ppt_w</p:attrName>
                                        </p:attrNameLst>
                                      </p:cBhvr>
                                      <p:tavLst>
                                        <p:tav tm="0">
                                          <p:val>
                                            <p:fltVal val="0"/>
                                          </p:val>
                                        </p:tav>
                                        <p:tav tm="100000">
                                          <p:val>
                                            <p:strVal val="#ppt_w"/>
                                          </p:val>
                                        </p:tav>
                                      </p:tavLst>
                                    </p:anim>
                                    <p:anim calcmode="lin" valueType="num">
                                      <p:cBhvr>
                                        <p:cTn id="23" dur="1000" fill="hold"/>
                                        <p:tgtEl>
                                          <p:spTgt spid="1028"/>
                                        </p:tgtEl>
                                        <p:attrNameLst>
                                          <p:attrName>ppt_h</p:attrName>
                                        </p:attrNameLst>
                                      </p:cBhvr>
                                      <p:tavLst>
                                        <p:tav tm="0">
                                          <p:val>
                                            <p:fltVal val="0"/>
                                          </p:val>
                                        </p:tav>
                                        <p:tav tm="100000">
                                          <p:val>
                                            <p:strVal val="#ppt_h"/>
                                          </p:val>
                                        </p:tav>
                                      </p:tavLst>
                                    </p:anim>
                                    <p:anim calcmode="lin" valueType="num">
                                      <p:cBhvr>
                                        <p:cTn id="24" dur="1000" fill="hold"/>
                                        <p:tgtEl>
                                          <p:spTgt spid="1028"/>
                                        </p:tgtEl>
                                        <p:attrNameLst>
                                          <p:attrName>style.rotation</p:attrName>
                                        </p:attrNameLst>
                                      </p:cBhvr>
                                      <p:tavLst>
                                        <p:tav tm="0">
                                          <p:val>
                                            <p:fltVal val="90"/>
                                          </p:val>
                                        </p:tav>
                                        <p:tav tm="100000">
                                          <p:val>
                                            <p:fltVal val="0"/>
                                          </p:val>
                                        </p:tav>
                                      </p:tavLst>
                                    </p:anim>
                                    <p:animEffect transition="in" filter="fade">
                                      <p:cBhvr>
                                        <p:cTn id="25" dur="1000"/>
                                        <p:tgtEl>
                                          <p:spTgt spid="1028"/>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 calcmode="lin" valueType="num">
                                      <p:cBhvr>
                                        <p:cTn id="30" dur="1000" fill="hold"/>
                                        <p:tgtEl>
                                          <p:spTgt spid="1027"/>
                                        </p:tgtEl>
                                        <p:attrNameLst>
                                          <p:attrName>ppt_w</p:attrName>
                                        </p:attrNameLst>
                                      </p:cBhvr>
                                      <p:tavLst>
                                        <p:tav tm="0">
                                          <p:val>
                                            <p:fltVal val="0"/>
                                          </p:val>
                                        </p:tav>
                                        <p:tav tm="100000">
                                          <p:val>
                                            <p:strVal val="#ppt_w"/>
                                          </p:val>
                                        </p:tav>
                                      </p:tavLst>
                                    </p:anim>
                                    <p:anim calcmode="lin" valueType="num">
                                      <p:cBhvr>
                                        <p:cTn id="31" dur="1000" fill="hold"/>
                                        <p:tgtEl>
                                          <p:spTgt spid="1027"/>
                                        </p:tgtEl>
                                        <p:attrNameLst>
                                          <p:attrName>ppt_h</p:attrName>
                                        </p:attrNameLst>
                                      </p:cBhvr>
                                      <p:tavLst>
                                        <p:tav tm="0">
                                          <p:val>
                                            <p:fltVal val="0"/>
                                          </p:val>
                                        </p:tav>
                                        <p:tav tm="100000">
                                          <p:val>
                                            <p:strVal val="#ppt_h"/>
                                          </p:val>
                                        </p:tav>
                                      </p:tavLst>
                                    </p:anim>
                                    <p:anim calcmode="lin" valueType="num">
                                      <p:cBhvr>
                                        <p:cTn id="32" dur="1000" fill="hold"/>
                                        <p:tgtEl>
                                          <p:spTgt spid="1027"/>
                                        </p:tgtEl>
                                        <p:attrNameLst>
                                          <p:attrName>style.rotation</p:attrName>
                                        </p:attrNameLst>
                                      </p:cBhvr>
                                      <p:tavLst>
                                        <p:tav tm="0">
                                          <p:val>
                                            <p:fltVal val="90"/>
                                          </p:val>
                                        </p:tav>
                                        <p:tav tm="100000">
                                          <p:val>
                                            <p:fltVal val="0"/>
                                          </p:val>
                                        </p:tav>
                                      </p:tavLst>
                                    </p:anim>
                                    <p:animEffect transition="in" filter="fade">
                                      <p:cBhvr>
                                        <p:cTn id="33" dur="1000"/>
                                        <p:tgtEl>
                                          <p:spTgt spid="102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randombar(horizontal)">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style.rotation</p:attrName>
                                        </p:attrNameLst>
                                      </p:cBhvr>
                                      <p:tavLst>
                                        <p:tav tm="0">
                                          <p:val>
                                            <p:fltVal val="90"/>
                                          </p:val>
                                        </p:tav>
                                        <p:tav tm="100000">
                                          <p:val>
                                            <p:fltVal val="0"/>
                                          </p:val>
                                        </p:tav>
                                      </p:tavLst>
                                    </p:anim>
                                    <p:animEffect transition="in" filter="fade">
                                      <p:cBhvr>
                                        <p:cTn id="4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75" y="222195"/>
            <a:ext cx="7620000" cy="1224136"/>
          </a:xfrm>
        </p:spPr>
        <p:txBody>
          <a:bodyPr>
            <a:noAutofit/>
          </a:bodyPr>
          <a:lstStyle/>
          <a:p>
            <a:pPr algn="ctr"/>
            <a:r>
              <a:rPr lang="en-AU" sz="4000" b="1" dirty="0" smtClean="0">
                <a:solidFill>
                  <a:srgbClr val="002060"/>
                </a:solidFill>
                <a:effectLst>
                  <a:outerShdw blurRad="38100" dist="38100" dir="2700000" algn="tl">
                    <a:srgbClr val="000000">
                      <a:alpha val="43137"/>
                    </a:srgbClr>
                  </a:outerShdw>
                </a:effectLst>
              </a:rPr>
              <a:t>Coastal Resource Management</a:t>
            </a:r>
            <a:br>
              <a:rPr lang="en-AU" sz="4000" b="1" dirty="0" smtClean="0">
                <a:solidFill>
                  <a:srgbClr val="002060"/>
                </a:solidFill>
                <a:effectLst>
                  <a:outerShdw blurRad="38100" dist="38100" dir="2700000" algn="tl">
                    <a:srgbClr val="000000">
                      <a:alpha val="43137"/>
                    </a:srgbClr>
                  </a:outerShdw>
                </a:effectLst>
              </a:rPr>
            </a:br>
            <a:r>
              <a:rPr lang="en-AU" sz="4000" b="1" dirty="0" smtClean="0">
                <a:solidFill>
                  <a:srgbClr val="002060"/>
                </a:solidFill>
                <a:effectLst>
                  <a:outerShdw blurRad="38100" dist="38100" dir="2700000" algn="tl">
                    <a:srgbClr val="000000">
                      <a:alpha val="43137"/>
                    </a:srgbClr>
                  </a:outerShdw>
                </a:effectLst>
              </a:rPr>
              <a:t>-Why important for Fiji?</a:t>
            </a:r>
            <a:endParaRPr lang="en-AU" sz="4000" b="1" dirty="0">
              <a:solidFill>
                <a:srgbClr val="002060"/>
              </a:solidFill>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448965" y="1596540"/>
            <a:ext cx="8246070" cy="4824536"/>
          </a:xfrm>
        </p:spPr>
        <p:txBody>
          <a:bodyPr>
            <a:noAutofit/>
          </a:bodyPr>
          <a:lstStyle/>
          <a:p>
            <a:pPr marL="114300" indent="0" algn="ctr">
              <a:buNone/>
            </a:pPr>
            <a:r>
              <a:rPr lang="en-AU" b="1" dirty="0" smtClean="0"/>
              <a:t>Fiji is a coastal nation and its coastal </a:t>
            </a:r>
            <a:r>
              <a:rPr lang="en-AU" b="1" dirty="0"/>
              <a:t>r</a:t>
            </a:r>
            <a:r>
              <a:rPr lang="en-AU" b="1" dirty="0" smtClean="0"/>
              <a:t>esources </a:t>
            </a:r>
            <a:r>
              <a:rPr lang="en-AU" b="1" dirty="0"/>
              <a:t>are an </a:t>
            </a:r>
            <a:r>
              <a:rPr lang="en-AU" b="1" dirty="0" smtClean="0"/>
              <a:t>important </a:t>
            </a:r>
            <a:r>
              <a:rPr lang="en-AU" b="1" dirty="0"/>
              <a:t>b</a:t>
            </a:r>
            <a:r>
              <a:rPr lang="en-AU" b="1" dirty="0" smtClean="0"/>
              <a:t>asis </a:t>
            </a:r>
            <a:r>
              <a:rPr lang="en-AU" b="1" dirty="0"/>
              <a:t>for </a:t>
            </a:r>
            <a:r>
              <a:rPr lang="en-AU" b="1" dirty="0" smtClean="0"/>
              <a:t>stability </a:t>
            </a:r>
            <a:r>
              <a:rPr lang="en-AU" b="1" dirty="0"/>
              <a:t>and </a:t>
            </a:r>
            <a:r>
              <a:rPr lang="en-AU" b="1" dirty="0" smtClean="0"/>
              <a:t>sustained</a:t>
            </a:r>
            <a:r>
              <a:rPr lang="en-AU" b="1" dirty="0"/>
              <a:t> </a:t>
            </a:r>
            <a:r>
              <a:rPr lang="en-AU" b="1" dirty="0" smtClean="0"/>
              <a:t>growth</a:t>
            </a:r>
            <a:endParaRPr lang="en-AU" b="1" dirty="0"/>
          </a:p>
          <a:p>
            <a:pPr algn="just"/>
            <a:r>
              <a:rPr lang="en-AU" dirty="0"/>
              <a:t>Coastal areas are of vital importance to Fiji society and its national development. </a:t>
            </a:r>
            <a:r>
              <a:rPr lang="en-AU" dirty="0" smtClean="0"/>
              <a:t>Majority </a:t>
            </a:r>
            <a:r>
              <a:rPr lang="en-AU" dirty="0"/>
              <a:t>of </a:t>
            </a:r>
            <a:r>
              <a:rPr lang="en-AU" dirty="0" smtClean="0"/>
              <a:t>urban centres villages located </a:t>
            </a:r>
            <a:r>
              <a:rPr lang="en-AU" dirty="0"/>
              <a:t>on the shore, along with much of </a:t>
            </a:r>
            <a:r>
              <a:rPr lang="en-AU" dirty="0" smtClean="0"/>
              <a:t>the population</a:t>
            </a:r>
            <a:r>
              <a:rPr lang="en-AU" dirty="0"/>
              <a:t>, agriculture, industry and </a:t>
            </a:r>
            <a:r>
              <a:rPr lang="en-AU" dirty="0" smtClean="0"/>
              <a:t>commerce. </a:t>
            </a:r>
          </a:p>
          <a:p>
            <a:pPr algn="just"/>
            <a:r>
              <a:rPr lang="en-AU" dirty="0" smtClean="0"/>
              <a:t>Income </a:t>
            </a:r>
            <a:r>
              <a:rPr lang="en-AU" dirty="0"/>
              <a:t>from tourism and fisheries is </a:t>
            </a:r>
            <a:r>
              <a:rPr lang="en-AU" dirty="0" smtClean="0"/>
              <a:t>directly tied </a:t>
            </a:r>
            <a:r>
              <a:rPr lang="en-AU" dirty="0"/>
              <a:t>to the condition and productivity of critical ecosystems and shoreline features such as </a:t>
            </a:r>
            <a:r>
              <a:rPr lang="en-AU" dirty="0" smtClean="0"/>
              <a:t>coral reefs</a:t>
            </a:r>
            <a:r>
              <a:rPr lang="en-AU" dirty="0"/>
              <a:t>, beaches, seagrass beds and mangroves</a:t>
            </a:r>
            <a:r>
              <a:rPr lang="en-AU" dirty="0" smtClean="0"/>
              <a:t>.</a:t>
            </a:r>
          </a:p>
          <a:p>
            <a:pPr marL="0" indent="0" algn="just">
              <a:buNone/>
            </a:pPr>
            <a:endParaRPr lang="en-AU" sz="2400" dirty="0"/>
          </a:p>
        </p:txBody>
      </p:sp>
      <p:sp>
        <p:nvSpPr>
          <p:cNvPr id="4" name="Footer Placeholder 4"/>
          <p:cNvSpPr>
            <a:spLocks noGrp="1"/>
          </p:cNvSpPr>
          <p:nvPr>
            <p:ph type="ftr" sz="quarter" idx="11"/>
          </p:nvPr>
        </p:nvSpPr>
        <p:spPr>
          <a:xfrm>
            <a:off x="32647" y="6483100"/>
            <a:ext cx="8856889" cy="305105"/>
          </a:xfrm>
        </p:spPr>
        <p:txBody>
          <a:bodyPr/>
          <a:lstStyle/>
          <a:p>
            <a:pPr algn="ctr"/>
            <a:r>
              <a:rPr lang="en-US" sz="1800" b="1" dirty="0" smtClean="0">
                <a:solidFill>
                  <a:schemeClr val="tx2">
                    <a:lumMod val="75000"/>
                  </a:schemeClr>
                </a:solidFill>
              </a:rPr>
              <a:t>Our Future Generations inherit a Prosperous and Enhanced Fisheries &amp; Forest Sector</a:t>
            </a:r>
            <a:endParaRPr lang="en-US" sz="1800" b="1" dirty="0">
              <a:solidFill>
                <a:schemeClr val="tx2">
                  <a:lumMod val="75000"/>
                </a:schemeClr>
              </a:solidFill>
            </a:endParaRPr>
          </a:p>
        </p:txBody>
      </p:sp>
    </p:spTree>
    <p:extLst>
      <p:ext uri="{BB962C8B-B14F-4D97-AF65-F5344CB8AC3E}">
        <p14:creationId xmlns:p14="http://schemas.microsoft.com/office/powerpoint/2010/main" val="368433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48965" y="527605"/>
            <a:ext cx="8246070" cy="5893471"/>
          </a:xfrm>
        </p:spPr>
        <p:txBody>
          <a:bodyPr>
            <a:noAutofit/>
          </a:bodyPr>
          <a:lstStyle/>
          <a:p>
            <a:pPr marL="114300" indent="0" algn="ctr">
              <a:buNone/>
            </a:pPr>
            <a:r>
              <a:rPr lang="en-AU" sz="3200" b="1" dirty="0" smtClean="0"/>
              <a:t>Food security and livelihoods</a:t>
            </a:r>
            <a:endParaRPr lang="en-AU" sz="3200" b="1" dirty="0"/>
          </a:p>
          <a:p>
            <a:pPr algn="just"/>
            <a:r>
              <a:rPr lang="en-AU" sz="3200" dirty="0" smtClean="0"/>
              <a:t>Coastal resources are essential </a:t>
            </a:r>
            <a:r>
              <a:rPr lang="en-AU" sz="3200" dirty="0"/>
              <a:t>for long-term food security and social livelihoods</a:t>
            </a:r>
            <a:r>
              <a:rPr lang="en-AU" sz="3200" b="1" dirty="0" smtClean="0"/>
              <a:t>.</a:t>
            </a:r>
          </a:p>
          <a:p>
            <a:pPr algn="just"/>
            <a:r>
              <a:rPr lang="en-AU" sz="3200" dirty="0"/>
              <a:t>Many of Fiji’s coastal communities rely almost exclusively on fishing for food and income, with about half of rural households engaging in subsistence fisheries.  According to more recent estimates, Fiji has about 43,000 subsistence fishers although this is likely vastly underestimated.</a:t>
            </a:r>
          </a:p>
          <a:p>
            <a:pPr algn="just"/>
            <a:endParaRPr lang="en-AU" sz="2400" dirty="0"/>
          </a:p>
          <a:p>
            <a:pPr algn="just"/>
            <a:endParaRPr lang="en-AU" sz="2400" dirty="0"/>
          </a:p>
        </p:txBody>
      </p:sp>
      <p:sp>
        <p:nvSpPr>
          <p:cNvPr id="5" name="Footer Placeholder 4"/>
          <p:cNvSpPr>
            <a:spLocks noGrp="1"/>
          </p:cNvSpPr>
          <p:nvPr>
            <p:ph type="ftr" sz="quarter" idx="11"/>
          </p:nvPr>
        </p:nvSpPr>
        <p:spPr>
          <a:xfrm>
            <a:off x="59225" y="6364716"/>
            <a:ext cx="8856889" cy="463605"/>
          </a:xfrm>
        </p:spPr>
        <p:txBody>
          <a:bodyPr/>
          <a:lstStyle/>
          <a:p>
            <a:pPr algn="ctr"/>
            <a:r>
              <a:rPr lang="en-US" sz="1800" b="1" dirty="0" smtClean="0">
                <a:solidFill>
                  <a:srgbClr val="002060"/>
                </a:solidFill>
              </a:rPr>
              <a:t>Our Future Generations inherit a Prosperous and Enhanced Fisheries &amp; Forest Sector</a:t>
            </a:r>
            <a:endParaRPr lang="en-US" sz="1800" b="1" dirty="0">
              <a:solidFill>
                <a:srgbClr val="002060"/>
              </a:solidFill>
            </a:endParaRPr>
          </a:p>
        </p:txBody>
      </p:sp>
    </p:spTree>
    <p:extLst>
      <p:ext uri="{BB962C8B-B14F-4D97-AF65-F5344CB8AC3E}">
        <p14:creationId xmlns:p14="http://schemas.microsoft.com/office/powerpoint/2010/main" val="72801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7620000" cy="5852120"/>
          </a:xfrm>
        </p:spPr>
        <p:txBody>
          <a:bodyPr>
            <a:normAutofit/>
          </a:bodyPr>
          <a:lstStyle/>
          <a:p>
            <a:pPr marL="114300" indent="0" algn="ctr">
              <a:buNone/>
            </a:pPr>
            <a:r>
              <a:rPr lang="en-AU" sz="2800" b="1" dirty="0"/>
              <a:t>Fiji’s </a:t>
            </a:r>
            <a:r>
              <a:rPr lang="en-AU" sz="2800" b="1" dirty="0" smtClean="0"/>
              <a:t>coastal </a:t>
            </a:r>
            <a:r>
              <a:rPr lang="en-AU" sz="2800" b="1" dirty="0"/>
              <a:t>h</a:t>
            </a:r>
            <a:r>
              <a:rPr lang="en-AU" sz="2800" b="1" dirty="0" smtClean="0"/>
              <a:t>abitats </a:t>
            </a:r>
            <a:r>
              <a:rPr lang="en-AU" sz="2800" b="1" dirty="0"/>
              <a:t>and </a:t>
            </a:r>
            <a:r>
              <a:rPr lang="en-AU" sz="2800" b="1" dirty="0" smtClean="0"/>
              <a:t>ecosystems </a:t>
            </a:r>
            <a:r>
              <a:rPr lang="en-AU" sz="2800" b="1" dirty="0"/>
              <a:t>are of </a:t>
            </a:r>
            <a:r>
              <a:rPr lang="en-AU" sz="2800" b="1" dirty="0" smtClean="0"/>
              <a:t>national and international significance</a:t>
            </a:r>
            <a:endParaRPr lang="en-AU" sz="2800" b="1" dirty="0"/>
          </a:p>
          <a:p>
            <a:r>
              <a:rPr lang="en-AU" sz="2800" dirty="0"/>
              <a:t>Fiji's coastal environment is made up of an assemblage of resources including coral </a:t>
            </a:r>
            <a:r>
              <a:rPr lang="en-AU" sz="2800" dirty="0" smtClean="0"/>
              <a:t>reefs, mangroves</a:t>
            </a:r>
            <a:r>
              <a:rPr lang="en-AU" sz="2800" dirty="0"/>
              <a:t>, beaches, and </a:t>
            </a:r>
            <a:r>
              <a:rPr lang="en-AU" sz="2800" dirty="0" smtClean="0"/>
              <a:t>forests</a:t>
            </a:r>
            <a:r>
              <a:rPr lang="en-AU" sz="2800" dirty="0"/>
              <a:t>;</a:t>
            </a:r>
            <a:endParaRPr lang="en-AU" sz="2800" dirty="0" smtClean="0"/>
          </a:p>
          <a:p>
            <a:r>
              <a:rPr lang="en-AU" sz="2800" dirty="0" smtClean="0"/>
              <a:t>These </a:t>
            </a:r>
            <a:r>
              <a:rPr lang="en-AU" sz="2800" dirty="0"/>
              <a:t>resources form the basis of Fijian culture, </a:t>
            </a:r>
            <a:r>
              <a:rPr lang="en-AU" sz="2800" dirty="0" smtClean="0"/>
              <a:t>employment, and </a:t>
            </a:r>
            <a:r>
              <a:rPr lang="en-AU" sz="2800" dirty="0"/>
              <a:t>food supply and therefore need to be well maintained for future </a:t>
            </a:r>
            <a:r>
              <a:rPr lang="en-AU" sz="2800" dirty="0" smtClean="0"/>
              <a:t>generations;</a:t>
            </a:r>
            <a:endParaRPr lang="en-AU" sz="2800" dirty="0"/>
          </a:p>
          <a:p>
            <a:r>
              <a:rPr lang="en-AU" sz="2800" dirty="0"/>
              <a:t>In addition, tourists travel thousands of miles to enjoy Fiji’s National Heritage.</a:t>
            </a:r>
          </a:p>
        </p:txBody>
      </p:sp>
      <p:sp>
        <p:nvSpPr>
          <p:cNvPr id="4" name="Footer Placeholder 4"/>
          <p:cNvSpPr>
            <a:spLocks noGrp="1"/>
          </p:cNvSpPr>
          <p:nvPr>
            <p:ph type="ftr" sz="quarter" idx="11"/>
          </p:nvPr>
        </p:nvSpPr>
        <p:spPr>
          <a:xfrm>
            <a:off x="59225" y="6364716"/>
            <a:ext cx="8856889" cy="463605"/>
          </a:xfrm>
        </p:spPr>
        <p:txBody>
          <a:bodyPr/>
          <a:lstStyle/>
          <a:p>
            <a:pPr algn="ctr"/>
            <a:r>
              <a:rPr lang="en-US" sz="1800" b="1" dirty="0" smtClean="0">
                <a:solidFill>
                  <a:srgbClr val="002060"/>
                </a:solidFill>
              </a:rPr>
              <a:t>Our Future Generations inherit a Prosperous and Enhanced Fisheries &amp; Forest Sector</a:t>
            </a:r>
            <a:endParaRPr lang="en-US" sz="1800" b="1" dirty="0">
              <a:solidFill>
                <a:srgbClr val="002060"/>
              </a:solidFill>
            </a:endParaRPr>
          </a:p>
        </p:txBody>
      </p:sp>
    </p:spTree>
    <p:extLst>
      <p:ext uri="{BB962C8B-B14F-4D97-AF65-F5344CB8AC3E}">
        <p14:creationId xmlns:p14="http://schemas.microsoft.com/office/powerpoint/2010/main" val="357527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665475"/>
            <a:ext cx="8229600" cy="1143000"/>
          </a:xfrm>
        </p:spPr>
        <p:txBody>
          <a:bodyPr>
            <a:normAutofit/>
          </a:bodyPr>
          <a:lstStyle/>
          <a:p>
            <a:pPr algn="ctr"/>
            <a:r>
              <a:rPr lang="en-AU" sz="4800" b="1" dirty="0" smtClean="0">
                <a:solidFill>
                  <a:srgbClr val="002060"/>
                </a:solidFill>
                <a:effectLst>
                  <a:outerShdw blurRad="38100" dist="38100" dir="2700000" algn="tl">
                    <a:srgbClr val="000000">
                      <a:alpha val="43137"/>
                    </a:srgbClr>
                  </a:outerShdw>
                </a:effectLst>
              </a:rPr>
              <a:t>Challenges</a:t>
            </a:r>
            <a:endParaRPr lang="en-AU" sz="4800" b="1" dirty="0">
              <a:solidFill>
                <a:srgbClr val="002060"/>
              </a:solidFill>
              <a:effectLst>
                <a:outerShdw blurRad="38100" dist="38100" dir="2700000" algn="tl">
                  <a:srgbClr val="000000">
                    <a:alpha val="43137"/>
                  </a:srgbClr>
                </a:outerShdw>
              </a:effectLst>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424" y="985720"/>
            <a:ext cx="1879313" cy="183246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a:xfrm>
            <a:off x="59225" y="6364716"/>
            <a:ext cx="8856889" cy="463605"/>
          </a:xfrm>
        </p:spPr>
        <p:txBody>
          <a:bodyPr/>
          <a:lstStyle/>
          <a:p>
            <a:pPr algn="ctr"/>
            <a:r>
              <a:rPr lang="en-US" sz="1800" b="1" dirty="0" smtClean="0">
                <a:solidFill>
                  <a:srgbClr val="002060"/>
                </a:solidFill>
              </a:rPr>
              <a:t>Our Future Generations inherit a Prosperous and Enhanced Fisheries &amp; Forest Sector</a:t>
            </a:r>
            <a:endParaRPr lang="en-US" sz="1800" b="1" dirty="0">
              <a:solidFill>
                <a:srgbClr val="002060"/>
              </a:solidFill>
            </a:endParaRPr>
          </a:p>
        </p:txBody>
      </p:sp>
    </p:spTree>
    <p:extLst>
      <p:ext uri="{BB962C8B-B14F-4D97-AF65-F5344CB8AC3E}">
        <p14:creationId xmlns:p14="http://schemas.microsoft.com/office/powerpoint/2010/main" val="2390116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199" y="527606"/>
            <a:ext cx="8237835" cy="5802790"/>
          </a:xfrm>
        </p:spPr>
        <p:txBody>
          <a:bodyPr>
            <a:normAutofit fontScale="85000" lnSpcReduction="20000"/>
          </a:bodyPr>
          <a:lstStyle/>
          <a:p>
            <a:pPr marL="114300" indent="0" algn="ctr">
              <a:buNone/>
            </a:pPr>
            <a:r>
              <a:rPr lang="en-AU" sz="3600" b="1" dirty="0"/>
              <a:t>Coastal </a:t>
            </a:r>
            <a:r>
              <a:rPr lang="en-AU" sz="3600" b="1" dirty="0" smtClean="0"/>
              <a:t>areas and the resources they support are threatened </a:t>
            </a:r>
            <a:r>
              <a:rPr lang="en-AU" sz="3600" b="1" dirty="0"/>
              <a:t>by </a:t>
            </a:r>
            <a:r>
              <a:rPr lang="en-AU" sz="3600" b="1" dirty="0" smtClean="0"/>
              <a:t>overuse </a:t>
            </a:r>
            <a:r>
              <a:rPr lang="en-AU" sz="3600" b="1" dirty="0"/>
              <a:t>and </a:t>
            </a:r>
            <a:r>
              <a:rPr lang="en-AU" sz="3600" b="1" dirty="0" smtClean="0"/>
              <a:t>degradation</a:t>
            </a:r>
          </a:p>
          <a:p>
            <a:pPr lvl="1"/>
            <a:r>
              <a:rPr lang="en-AU" dirty="0" smtClean="0"/>
              <a:t>inappropriate </a:t>
            </a:r>
            <a:r>
              <a:rPr lang="en-AU" dirty="0"/>
              <a:t>agricultural </a:t>
            </a:r>
            <a:r>
              <a:rPr lang="en-AU" dirty="0" smtClean="0"/>
              <a:t>activities</a:t>
            </a:r>
          </a:p>
          <a:p>
            <a:pPr lvl="1"/>
            <a:r>
              <a:rPr lang="en-AU" dirty="0" smtClean="0"/>
              <a:t>mining</a:t>
            </a:r>
          </a:p>
          <a:p>
            <a:pPr lvl="1"/>
            <a:r>
              <a:rPr lang="en-AU" dirty="0" smtClean="0"/>
              <a:t>sewage pollution</a:t>
            </a:r>
          </a:p>
          <a:p>
            <a:pPr lvl="1"/>
            <a:r>
              <a:rPr lang="en-AU" dirty="0" smtClean="0"/>
              <a:t>inappropriate solid </a:t>
            </a:r>
            <a:r>
              <a:rPr lang="en-AU" dirty="0"/>
              <a:t>waste </a:t>
            </a:r>
            <a:r>
              <a:rPr lang="en-AU" dirty="0" smtClean="0"/>
              <a:t>disposal </a:t>
            </a:r>
          </a:p>
          <a:p>
            <a:pPr lvl="1"/>
            <a:r>
              <a:rPr lang="en-AU" dirty="0" smtClean="0"/>
              <a:t>fishing activities</a:t>
            </a:r>
          </a:p>
          <a:p>
            <a:pPr lvl="1"/>
            <a:r>
              <a:rPr lang="en-AU" dirty="0" smtClean="0"/>
              <a:t> </a:t>
            </a:r>
            <a:r>
              <a:rPr lang="en-AU" dirty="0"/>
              <a:t>use of destructive </a:t>
            </a:r>
            <a:r>
              <a:rPr lang="en-AU" dirty="0" smtClean="0"/>
              <a:t>fishing practices</a:t>
            </a:r>
          </a:p>
          <a:p>
            <a:pPr lvl="1"/>
            <a:r>
              <a:rPr lang="en-AU" dirty="0" smtClean="0"/>
              <a:t>beach </a:t>
            </a:r>
            <a:r>
              <a:rPr lang="en-AU" dirty="0"/>
              <a:t>sand </a:t>
            </a:r>
            <a:r>
              <a:rPr lang="en-AU" dirty="0" smtClean="0"/>
              <a:t>mining </a:t>
            </a:r>
          </a:p>
          <a:p>
            <a:pPr lvl="1"/>
            <a:r>
              <a:rPr lang="en-AU" dirty="0" smtClean="0"/>
              <a:t>building </a:t>
            </a:r>
            <a:r>
              <a:rPr lang="en-AU" dirty="0"/>
              <a:t>of jetties and </a:t>
            </a:r>
            <a:r>
              <a:rPr lang="en-AU" dirty="0" smtClean="0"/>
              <a:t>groynes </a:t>
            </a:r>
          </a:p>
          <a:p>
            <a:pPr lvl="1"/>
            <a:r>
              <a:rPr lang="en-AU" dirty="0" smtClean="0"/>
              <a:t>commercial </a:t>
            </a:r>
            <a:r>
              <a:rPr lang="en-AU" dirty="0"/>
              <a:t>harvesting of </a:t>
            </a:r>
            <a:r>
              <a:rPr lang="en-AU" dirty="0" smtClean="0"/>
              <a:t>coral </a:t>
            </a:r>
          </a:p>
          <a:p>
            <a:pPr lvl="1"/>
            <a:r>
              <a:rPr lang="en-AU" dirty="0" smtClean="0"/>
              <a:t>soil </a:t>
            </a:r>
            <a:r>
              <a:rPr lang="en-AU" dirty="0"/>
              <a:t>erosion and </a:t>
            </a:r>
            <a:r>
              <a:rPr lang="en-AU" dirty="0" smtClean="0"/>
              <a:t>siltation </a:t>
            </a:r>
          </a:p>
          <a:p>
            <a:pPr lvl="1"/>
            <a:r>
              <a:rPr lang="en-AU" dirty="0" smtClean="0"/>
              <a:t>improper </a:t>
            </a:r>
            <a:r>
              <a:rPr lang="en-AU" dirty="0"/>
              <a:t>disposal of industrial </a:t>
            </a:r>
            <a:r>
              <a:rPr lang="en-AU" dirty="0" smtClean="0"/>
              <a:t>waste</a:t>
            </a:r>
          </a:p>
          <a:p>
            <a:pPr lvl="1"/>
            <a:r>
              <a:rPr lang="en-AU" dirty="0" smtClean="0"/>
              <a:t>natural </a:t>
            </a:r>
            <a:r>
              <a:rPr lang="en-AU" dirty="0"/>
              <a:t>hazards such </a:t>
            </a:r>
            <a:r>
              <a:rPr lang="en-AU" dirty="0" smtClean="0"/>
              <a:t>as climate </a:t>
            </a:r>
            <a:r>
              <a:rPr lang="en-AU" dirty="0"/>
              <a:t>change and sea level rise and hurricanes. </a:t>
            </a:r>
            <a:endParaRPr lang="en-AU" dirty="0" smtClean="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9870" y="2665475"/>
            <a:ext cx="1719263" cy="1676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a:spLocks noGrp="1"/>
          </p:cNvSpPr>
          <p:nvPr>
            <p:ph type="ftr" sz="quarter" idx="11"/>
          </p:nvPr>
        </p:nvSpPr>
        <p:spPr>
          <a:xfrm>
            <a:off x="59225" y="6364716"/>
            <a:ext cx="8856889" cy="463605"/>
          </a:xfrm>
        </p:spPr>
        <p:txBody>
          <a:bodyPr/>
          <a:lstStyle/>
          <a:p>
            <a:pPr algn="ctr"/>
            <a:r>
              <a:rPr lang="en-US" sz="1800" b="1" dirty="0" smtClean="0">
                <a:solidFill>
                  <a:srgbClr val="002060"/>
                </a:solidFill>
              </a:rPr>
              <a:t>Our Future Generations inherit a Prosperous and Enhanced Fisheries &amp; Forest Sector</a:t>
            </a:r>
            <a:endParaRPr lang="en-US" sz="1800" b="1" dirty="0">
              <a:solidFill>
                <a:srgbClr val="002060"/>
              </a:solidFill>
            </a:endParaRPr>
          </a:p>
        </p:txBody>
      </p:sp>
    </p:spTree>
    <p:extLst>
      <p:ext uri="{BB962C8B-B14F-4D97-AF65-F5344CB8AC3E}">
        <p14:creationId xmlns:p14="http://schemas.microsoft.com/office/powerpoint/2010/main" val="113815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4900"/>
            <a:ext cx="8390540" cy="6025900"/>
          </a:xfrm>
        </p:spPr>
        <p:txBody>
          <a:bodyPr>
            <a:normAutofit/>
          </a:bodyPr>
          <a:lstStyle/>
          <a:p>
            <a:pPr marL="0" indent="0">
              <a:buNone/>
            </a:pPr>
            <a:r>
              <a:rPr lang="en-AU" dirty="0" smtClean="0"/>
              <a:t>From the Fisheries perspective, effective coastal </a:t>
            </a:r>
            <a:r>
              <a:rPr lang="en-AU" dirty="0"/>
              <a:t>r</a:t>
            </a:r>
            <a:r>
              <a:rPr lang="en-AU" dirty="0" smtClean="0"/>
              <a:t>esource </a:t>
            </a:r>
            <a:r>
              <a:rPr lang="en-AU" dirty="0"/>
              <a:t>m</a:t>
            </a:r>
            <a:r>
              <a:rPr lang="en-AU" dirty="0" smtClean="0"/>
              <a:t>anagement has </a:t>
            </a:r>
            <a:r>
              <a:rPr lang="en-AU" dirty="0"/>
              <a:t>in the past been constrained by </a:t>
            </a:r>
            <a:r>
              <a:rPr lang="en-AU" dirty="0" smtClean="0"/>
              <a:t>such factors as :</a:t>
            </a:r>
          </a:p>
          <a:p>
            <a:pPr lvl="1"/>
            <a:r>
              <a:rPr lang="en-AU" dirty="0" smtClean="0"/>
              <a:t>absence </a:t>
            </a:r>
            <a:r>
              <a:rPr lang="en-AU" dirty="0"/>
              <a:t>of a consolidated national </a:t>
            </a:r>
            <a:r>
              <a:rPr lang="en-AU" dirty="0" smtClean="0"/>
              <a:t>legal </a:t>
            </a:r>
            <a:r>
              <a:rPr lang="en-AU" dirty="0"/>
              <a:t>and administrative </a:t>
            </a:r>
            <a:r>
              <a:rPr lang="en-AU" dirty="0" smtClean="0"/>
              <a:t>framework;</a:t>
            </a:r>
          </a:p>
          <a:p>
            <a:pPr lvl="1"/>
            <a:r>
              <a:rPr lang="en-AU" dirty="0" smtClean="0"/>
              <a:t> </a:t>
            </a:r>
            <a:r>
              <a:rPr lang="en-AU" dirty="0"/>
              <a:t>the scarcity of </a:t>
            </a:r>
            <a:r>
              <a:rPr lang="en-AU" dirty="0" smtClean="0"/>
              <a:t>resources </a:t>
            </a:r>
            <a:r>
              <a:rPr lang="en-AU" dirty="0"/>
              <a:t>within the Government system to effectively execute and implement coastal </a:t>
            </a:r>
            <a:r>
              <a:rPr lang="en-AU" dirty="0" smtClean="0"/>
              <a:t>resource management </a:t>
            </a:r>
            <a:r>
              <a:rPr lang="en-AU" dirty="0"/>
              <a:t>measures </a:t>
            </a:r>
            <a:endParaRPr lang="en-AU" dirty="0" smtClean="0"/>
          </a:p>
          <a:p>
            <a:pPr lvl="1"/>
            <a:r>
              <a:rPr lang="en-AU" dirty="0" smtClean="0"/>
              <a:t>the </a:t>
            </a:r>
            <a:r>
              <a:rPr lang="en-AU" dirty="0"/>
              <a:t>lack of an </a:t>
            </a:r>
            <a:r>
              <a:rPr lang="en-AU" dirty="0" smtClean="0"/>
              <a:t>INTEGRATED APPROACH &amp; PLANNING </a:t>
            </a:r>
            <a:r>
              <a:rPr lang="en-AU" dirty="0"/>
              <a:t>to coastal resource </a:t>
            </a:r>
            <a:r>
              <a:rPr lang="en-AU" dirty="0" smtClean="0"/>
              <a:t>management</a:t>
            </a:r>
            <a:endParaRPr lang="en-AU"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737" y="4803345"/>
            <a:ext cx="1719263" cy="1676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a:spLocks noGrp="1"/>
          </p:cNvSpPr>
          <p:nvPr>
            <p:ph type="ftr" sz="quarter" idx="11"/>
          </p:nvPr>
        </p:nvSpPr>
        <p:spPr>
          <a:xfrm>
            <a:off x="59225" y="6364716"/>
            <a:ext cx="8856889" cy="463605"/>
          </a:xfrm>
        </p:spPr>
        <p:txBody>
          <a:bodyPr/>
          <a:lstStyle/>
          <a:p>
            <a:pPr algn="ctr"/>
            <a:r>
              <a:rPr lang="en-US" sz="1800" b="1" dirty="0" smtClean="0">
                <a:solidFill>
                  <a:srgbClr val="002060"/>
                </a:solidFill>
              </a:rPr>
              <a:t>Our Future Generations inherit a Prosperous and Enhanced Fisheries &amp; Forest Sector</a:t>
            </a:r>
            <a:endParaRPr lang="en-US" sz="1800" b="1" dirty="0">
              <a:solidFill>
                <a:srgbClr val="002060"/>
              </a:solidFill>
            </a:endParaRPr>
          </a:p>
        </p:txBody>
      </p:sp>
    </p:spTree>
    <p:extLst>
      <p:ext uri="{BB962C8B-B14F-4D97-AF65-F5344CB8AC3E}">
        <p14:creationId xmlns:p14="http://schemas.microsoft.com/office/powerpoint/2010/main" val="419381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1791883"/>
            <a:ext cx="7620000" cy="3330638"/>
          </a:xfrm>
        </p:spPr>
        <p:txBody>
          <a:bodyPr>
            <a:normAutofit/>
          </a:bodyPr>
          <a:lstStyle/>
          <a:p>
            <a:pPr algn="ctr"/>
            <a:r>
              <a:rPr lang="en-AU" sz="4400" b="1" dirty="0" smtClean="0">
                <a:solidFill>
                  <a:srgbClr val="002060"/>
                </a:solidFill>
                <a:effectLst>
                  <a:outerShdw blurRad="38100" dist="38100" dir="2700000" algn="tl">
                    <a:srgbClr val="000000">
                      <a:alpha val="43137"/>
                    </a:srgbClr>
                  </a:outerShdw>
                </a:effectLst>
              </a:rPr>
              <a:t>How has Fiji Fisheries responded to the Coastal Resource Management Challenge?</a:t>
            </a:r>
            <a:endParaRPr lang="en-AU" sz="4400" b="1" dirty="0">
              <a:solidFill>
                <a:srgbClr val="002060"/>
              </a:solidFill>
              <a:effectLst>
                <a:outerShdw blurRad="38100" dist="38100" dir="2700000" algn="tl">
                  <a:srgbClr val="000000">
                    <a:alpha val="43137"/>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2575" y="137833"/>
            <a:ext cx="1719263" cy="1676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4"/>
          <p:cNvSpPr>
            <a:spLocks noGrp="1"/>
          </p:cNvSpPr>
          <p:nvPr>
            <p:ph type="ftr" sz="quarter" idx="11"/>
          </p:nvPr>
        </p:nvSpPr>
        <p:spPr>
          <a:xfrm>
            <a:off x="59225" y="6364716"/>
            <a:ext cx="8856889" cy="463605"/>
          </a:xfrm>
        </p:spPr>
        <p:txBody>
          <a:bodyPr/>
          <a:lstStyle/>
          <a:p>
            <a:pPr algn="ctr"/>
            <a:r>
              <a:rPr lang="en-US" sz="1800" b="1" dirty="0" smtClean="0">
                <a:solidFill>
                  <a:srgbClr val="002060"/>
                </a:solidFill>
              </a:rPr>
              <a:t>Our Future Generations inherit a Prosperous and Enhanced Fisheries &amp; Forest Sector</a:t>
            </a:r>
            <a:endParaRPr lang="en-US" sz="1800" b="1" dirty="0">
              <a:solidFill>
                <a:srgbClr val="002060"/>
              </a:solidFill>
            </a:endParaRPr>
          </a:p>
        </p:txBody>
      </p:sp>
    </p:spTree>
    <p:extLst>
      <p:ext uri="{BB962C8B-B14F-4D97-AF65-F5344CB8AC3E}">
        <p14:creationId xmlns:p14="http://schemas.microsoft.com/office/powerpoint/2010/main" val="11760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997" y="225550"/>
            <a:ext cx="1719263" cy="1676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57200" y="548680"/>
            <a:ext cx="7620000" cy="5852120"/>
          </a:xfrm>
        </p:spPr>
        <p:txBody>
          <a:bodyPr>
            <a:normAutofit fontScale="77500" lnSpcReduction="20000"/>
          </a:bodyPr>
          <a:lstStyle/>
          <a:p>
            <a:pPr marL="114300" indent="0">
              <a:buNone/>
            </a:pPr>
            <a:r>
              <a:rPr lang="en-AU" b="1" dirty="0"/>
              <a:t>A number of coastal management initiatives can be seen in </a:t>
            </a:r>
            <a:r>
              <a:rPr lang="en-AU" b="1" dirty="0" smtClean="0"/>
              <a:t>Fiji (most of which are implemented through NGOs in collaboration with the Department):</a:t>
            </a:r>
          </a:p>
          <a:p>
            <a:pPr lvl="1"/>
            <a:r>
              <a:rPr lang="en-AU" dirty="0" smtClean="0"/>
              <a:t>marine </a:t>
            </a:r>
            <a:r>
              <a:rPr lang="en-AU" dirty="0"/>
              <a:t>conservation and marine resource </a:t>
            </a:r>
            <a:r>
              <a:rPr lang="en-AU" dirty="0" smtClean="0"/>
              <a:t>management,</a:t>
            </a:r>
          </a:p>
          <a:p>
            <a:pPr lvl="1"/>
            <a:r>
              <a:rPr lang="en-AU" dirty="0" smtClean="0"/>
              <a:t>community </a:t>
            </a:r>
            <a:r>
              <a:rPr lang="en-AU" dirty="0"/>
              <a:t>based adaptive </a:t>
            </a:r>
            <a:r>
              <a:rPr lang="en-AU" dirty="0" smtClean="0"/>
              <a:t>management</a:t>
            </a:r>
          </a:p>
          <a:p>
            <a:pPr lvl="1"/>
            <a:r>
              <a:rPr lang="en-AU" dirty="0" smtClean="0"/>
              <a:t>assisting </a:t>
            </a:r>
            <a:r>
              <a:rPr lang="en-AU" dirty="0"/>
              <a:t>communities in developing localized coastal management plans; </a:t>
            </a:r>
            <a:endParaRPr lang="en-AU" dirty="0" smtClean="0"/>
          </a:p>
          <a:p>
            <a:pPr lvl="1"/>
            <a:r>
              <a:rPr lang="en-AU" dirty="0" smtClean="0"/>
              <a:t>focuses </a:t>
            </a:r>
            <a:r>
              <a:rPr lang="en-AU" dirty="0"/>
              <a:t>on good governance, </a:t>
            </a:r>
            <a:endParaRPr lang="en-AU" dirty="0" smtClean="0"/>
          </a:p>
          <a:p>
            <a:pPr lvl="1"/>
            <a:r>
              <a:rPr lang="en-AU" dirty="0" smtClean="0"/>
              <a:t>payments </a:t>
            </a:r>
            <a:r>
              <a:rPr lang="en-AU" dirty="0"/>
              <a:t>for ecosystem services, </a:t>
            </a:r>
            <a:r>
              <a:rPr lang="en-AU" dirty="0" smtClean="0"/>
              <a:t>and</a:t>
            </a:r>
          </a:p>
          <a:p>
            <a:pPr lvl="1"/>
            <a:r>
              <a:rPr lang="en-AU" dirty="0" smtClean="0"/>
              <a:t>pilot </a:t>
            </a:r>
            <a:r>
              <a:rPr lang="en-AU" dirty="0"/>
              <a:t>climate change adaptation in an integrated approach to exposure sectors, and internalize climate change adaptation at rural communities; </a:t>
            </a:r>
            <a:endParaRPr lang="en-AU" dirty="0" smtClean="0"/>
          </a:p>
          <a:p>
            <a:pPr lvl="1"/>
            <a:r>
              <a:rPr lang="en-AU" dirty="0" smtClean="0"/>
              <a:t>effective </a:t>
            </a:r>
            <a:r>
              <a:rPr lang="en-AU" dirty="0"/>
              <a:t>management of natural and coastal resources; </a:t>
            </a:r>
            <a:endParaRPr lang="en-AU" dirty="0" smtClean="0"/>
          </a:p>
          <a:p>
            <a:pPr lvl="1"/>
            <a:r>
              <a:rPr lang="en-AU" dirty="0" smtClean="0"/>
              <a:t>improving </a:t>
            </a:r>
            <a:r>
              <a:rPr lang="en-AU" dirty="0"/>
              <a:t>livelihoods and climate proofing coastal communities </a:t>
            </a:r>
            <a:endParaRPr lang="en-AU" dirty="0" smtClean="0"/>
          </a:p>
          <a:p>
            <a:pPr lvl="1"/>
            <a:r>
              <a:rPr lang="en-AU" dirty="0" smtClean="0"/>
              <a:t>helping </a:t>
            </a:r>
            <a:r>
              <a:rPr lang="en-AU" dirty="0"/>
              <a:t>communities manage their mangrove and associated coastal ecosystems to build resilience to the potential consequences of climate change and variability on coastal areas. </a:t>
            </a:r>
          </a:p>
          <a:p>
            <a:endParaRPr lang="en-AU" dirty="0"/>
          </a:p>
        </p:txBody>
      </p:sp>
      <p:sp>
        <p:nvSpPr>
          <p:cNvPr id="5" name="Footer Placeholder 4"/>
          <p:cNvSpPr>
            <a:spLocks noGrp="1"/>
          </p:cNvSpPr>
          <p:nvPr>
            <p:ph type="ftr" sz="quarter" idx="11"/>
          </p:nvPr>
        </p:nvSpPr>
        <p:spPr>
          <a:xfrm>
            <a:off x="59225" y="6364716"/>
            <a:ext cx="8856889" cy="463605"/>
          </a:xfrm>
        </p:spPr>
        <p:txBody>
          <a:bodyPr/>
          <a:lstStyle/>
          <a:p>
            <a:pPr algn="ctr"/>
            <a:r>
              <a:rPr lang="en-US" sz="1800" b="1" dirty="0" smtClean="0">
                <a:solidFill>
                  <a:srgbClr val="002060"/>
                </a:solidFill>
              </a:rPr>
              <a:t>Our Future Generations inherit a Prosperous and Enhanced Fisheries &amp; Forest Sector</a:t>
            </a:r>
            <a:endParaRPr lang="en-US" sz="1800" b="1" dirty="0">
              <a:solidFill>
                <a:srgbClr val="002060"/>
              </a:solidFill>
            </a:endParaRPr>
          </a:p>
        </p:txBody>
      </p:sp>
    </p:spTree>
    <p:extLst>
      <p:ext uri="{BB962C8B-B14F-4D97-AF65-F5344CB8AC3E}">
        <p14:creationId xmlns:p14="http://schemas.microsoft.com/office/powerpoint/2010/main" val="281942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1000"/>
                                        <p:tgtEl>
                                          <p:spTgt spid="4">
                                            <p:txEl>
                                              <p:pRg st="3" end="3"/>
                                            </p:txEl>
                                          </p:spTgt>
                                        </p:tgtEl>
                                      </p:cBhvr>
                                    </p:animEffect>
                                    <p:anim calcmode="lin" valueType="num">
                                      <p:cBhvr>
                                        <p:cTn id="2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1000"/>
                                        <p:tgtEl>
                                          <p:spTgt spid="4">
                                            <p:txEl>
                                              <p:pRg st="5" end="5"/>
                                            </p:txEl>
                                          </p:spTgt>
                                        </p:tgtEl>
                                      </p:cBhvr>
                                    </p:animEffect>
                                    <p:anim calcmode="lin" valueType="num">
                                      <p:cBhvr>
                                        <p:cTn id="3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1000"/>
                                        <p:tgtEl>
                                          <p:spTgt spid="4">
                                            <p:txEl>
                                              <p:pRg st="6" end="6"/>
                                            </p:txEl>
                                          </p:spTgt>
                                        </p:tgtEl>
                                      </p:cBhvr>
                                    </p:animEffect>
                                    <p:anim calcmode="lin" valueType="num">
                                      <p:cBhvr>
                                        <p:cTn id="3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1000"/>
                                        <p:tgtEl>
                                          <p:spTgt spid="4">
                                            <p:txEl>
                                              <p:pRg st="7" end="7"/>
                                            </p:txEl>
                                          </p:spTgt>
                                        </p:tgtEl>
                                      </p:cBhvr>
                                    </p:animEffect>
                                    <p:anim calcmode="lin" valueType="num">
                                      <p:cBhvr>
                                        <p:cTn id="4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
                                            <p:txEl>
                                              <p:pRg st="8" end="8"/>
                                            </p:txEl>
                                          </p:spTgt>
                                        </p:tgtEl>
                                        <p:attrNameLst>
                                          <p:attrName>style.visibility</p:attrName>
                                        </p:attrNameLst>
                                      </p:cBhvr>
                                      <p:to>
                                        <p:strVal val="visible"/>
                                      </p:to>
                                    </p:set>
                                    <p:animEffect transition="in" filter="fade">
                                      <p:cBhvr>
                                        <p:cTn id="48" dur="1000"/>
                                        <p:tgtEl>
                                          <p:spTgt spid="4">
                                            <p:txEl>
                                              <p:pRg st="8" end="8"/>
                                            </p:txEl>
                                          </p:spTgt>
                                        </p:tgtEl>
                                      </p:cBhvr>
                                    </p:animEffect>
                                    <p:anim calcmode="lin" valueType="num">
                                      <p:cBhvr>
                                        <p:cTn id="4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Effect transition="in" filter="fade">
                                      <p:cBhvr>
                                        <p:cTn id="53" dur="1000"/>
                                        <p:tgtEl>
                                          <p:spTgt spid="4">
                                            <p:txEl>
                                              <p:pRg st="9" end="9"/>
                                            </p:txEl>
                                          </p:spTgt>
                                        </p:tgtEl>
                                      </p:cBhvr>
                                    </p:animEffect>
                                    <p:anim calcmode="lin" valueType="num">
                                      <p:cBhvr>
                                        <p:cTn id="54"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738" y="22903"/>
            <a:ext cx="1719262" cy="1676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61248" y="69490"/>
            <a:ext cx="6863490" cy="1068935"/>
          </a:xfrm>
        </p:spPr>
        <p:txBody>
          <a:bodyPr>
            <a:normAutofit/>
          </a:bodyPr>
          <a:lstStyle/>
          <a:p>
            <a:r>
              <a:rPr lang="en-AU" b="1" dirty="0" smtClean="0">
                <a:solidFill>
                  <a:srgbClr val="002060"/>
                </a:solidFill>
                <a:effectLst>
                  <a:outerShdw blurRad="38100" dist="38100" dir="2700000" algn="tl">
                    <a:srgbClr val="000000">
                      <a:alpha val="43137"/>
                    </a:srgbClr>
                  </a:outerShdw>
                </a:effectLst>
              </a:rPr>
              <a:t>Department of Fisheries Initiatives</a:t>
            </a:r>
            <a:endParaRPr lang="en-AU" b="1" dirty="0">
              <a:solidFill>
                <a:srgbClr val="002060"/>
              </a:solidFill>
              <a:effectLst>
                <a:outerShdw blurRad="38100" dist="38100" dir="2700000" algn="tl">
                  <a:srgbClr val="000000">
                    <a:alpha val="43137"/>
                  </a:srgbClr>
                </a:outerShdw>
              </a:effectLst>
            </a:endParaRPr>
          </a:p>
        </p:txBody>
      </p:sp>
      <p:sp>
        <p:nvSpPr>
          <p:cNvPr id="4" name="Content Placeholder 2"/>
          <p:cNvSpPr>
            <a:spLocks noGrp="1"/>
          </p:cNvSpPr>
          <p:nvPr>
            <p:ph idx="1"/>
          </p:nvPr>
        </p:nvSpPr>
        <p:spPr>
          <a:xfrm>
            <a:off x="457200" y="861104"/>
            <a:ext cx="8229600" cy="5469292"/>
          </a:xfrm>
        </p:spPr>
        <p:txBody>
          <a:bodyPr>
            <a:noAutofit/>
          </a:bodyPr>
          <a:lstStyle/>
          <a:p>
            <a:r>
              <a:rPr lang="en-AU" sz="2100" b="1" dirty="0" smtClean="0"/>
              <a:t>Stock assessments of </a:t>
            </a:r>
            <a:r>
              <a:rPr lang="en-AU" sz="2100" b="1" dirty="0"/>
              <a:t>inshore </a:t>
            </a:r>
            <a:r>
              <a:rPr lang="en-AU" sz="2100" b="1" dirty="0" smtClean="0"/>
              <a:t>fisheries to ascertain status of resources (Marine Resource Inventory Surveys)</a:t>
            </a:r>
          </a:p>
          <a:p>
            <a:r>
              <a:rPr lang="en-AU" sz="2100" b="1" dirty="0" smtClean="0"/>
              <a:t>Community-based projects: alternative livelihood opportunities (CB Spat collection program; seaweed farming; aquaculture)</a:t>
            </a:r>
          </a:p>
          <a:p>
            <a:r>
              <a:rPr lang="en-AU" sz="2100" b="1" dirty="0" smtClean="0"/>
              <a:t>Community Management Planning</a:t>
            </a:r>
          </a:p>
          <a:p>
            <a:r>
              <a:rPr lang="en-AU" sz="2100" b="1" dirty="0"/>
              <a:t>F</a:t>
            </a:r>
            <a:r>
              <a:rPr lang="en-AU" sz="2100" b="1" dirty="0" smtClean="0"/>
              <a:t>isheries </a:t>
            </a:r>
            <a:r>
              <a:rPr lang="en-AU" sz="2100" b="1" dirty="0"/>
              <a:t>impact </a:t>
            </a:r>
            <a:r>
              <a:rPr lang="en-AU" sz="2100" b="1" dirty="0" smtClean="0"/>
              <a:t>assessments (FIA) to ascertain impacts of foreshore development on coastal fisheries</a:t>
            </a:r>
          </a:p>
          <a:p>
            <a:r>
              <a:rPr lang="en-AU" sz="2100" b="1" dirty="0" smtClean="0"/>
              <a:t>Deployment </a:t>
            </a:r>
            <a:r>
              <a:rPr lang="en-AU" sz="2100" b="1" dirty="0"/>
              <a:t>of fish aggregating devices (FADs) to encourage fishing around FADs with the aim to relieving </a:t>
            </a:r>
            <a:r>
              <a:rPr lang="en-AU" sz="2100" b="1" dirty="0" smtClean="0"/>
              <a:t>fishing pressure off from reefs</a:t>
            </a:r>
          </a:p>
          <a:p>
            <a:r>
              <a:rPr lang="en-AU" sz="2100" b="1" dirty="0" smtClean="0"/>
              <a:t>Establishment </a:t>
            </a:r>
            <a:r>
              <a:rPr lang="en-AU" sz="2100" b="1" dirty="0"/>
              <a:t>of seed </a:t>
            </a:r>
            <a:r>
              <a:rPr lang="en-AU" sz="2100" b="1" dirty="0" smtClean="0"/>
              <a:t>banks </a:t>
            </a:r>
            <a:r>
              <a:rPr lang="en-AU" sz="2100" b="1" dirty="0"/>
              <a:t>for overexploited fish stocks-Fiji in this case has established giant clam nurseries; the introduction of sandfish cage fattening for </a:t>
            </a:r>
            <a:r>
              <a:rPr lang="en-AU" sz="2100" b="1" dirty="0" smtClean="0"/>
              <a:t> the purpose of reseeding fishing grounds</a:t>
            </a:r>
          </a:p>
          <a:p>
            <a:r>
              <a:rPr lang="en-AU" sz="2100" b="1" dirty="0" smtClean="0"/>
              <a:t>Biodiversity enhancement through the reef enrichment initiative-</a:t>
            </a:r>
            <a:r>
              <a:rPr lang="en-US" sz="2100" b="1" dirty="0" smtClean="0"/>
              <a:t>reef </a:t>
            </a:r>
            <a:r>
              <a:rPr lang="en-US" sz="2100" b="1" dirty="0"/>
              <a:t>replenishment activities : mangrove replanting, giant clam reseeding &amp; sandfish translocation, coral farming, etc.)</a:t>
            </a:r>
          </a:p>
          <a:p>
            <a:endParaRPr lang="en-AU" sz="2200" b="1" dirty="0" smtClean="0"/>
          </a:p>
          <a:p>
            <a:endParaRPr lang="en-AU" sz="2200" b="1" dirty="0"/>
          </a:p>
          <a:p>
            <a:endParaRPr lang="en-AU" sz="1400" dirty="0"/>
          </a:p>
        </p:txBody>
      </p:sp>
      <p:sp>
        <p:nvSpPr>
          <p:cNvPr id="6" name="Footer Placeholder 4"/>
          <p:cNvSpPr>
            <a:spLocks noGrp="1"/>
          </p:cNvSpPr>
          <p:nvPr>
            <p:ph type="ftr" sz="quarter" idx="11"/>
          </p:nvPr>
        </p:nvSpPr>
        <p:spPr>
          <a:xfrm>
            <a:off x="59225" y="6483100"/>
            <a:ext cx="8856889" cy="345221"/>
          </a:xfrm>
        </p:spPr>
        <p:txBody>
          <a:bodyPr/>
          <a:lstStyle/>
          <a:p>
            <a:pPr algn="ctr"/>
            <a:r>
              <a:rPr lang="en-US" sz="1800" b="1" dirty="0" smtClean="0">
                <a:solidFill>
                  <a:srgbClr val="002060"/>
                </a:solidFill>
              </a:rPr>
              <a:t>Our Future Generations inherit a Prosperous and Enhanced Fisheries &amp; Forest Sector</a:t>
            </a:r>
            <a:endParaRPr lang="en-US" sz="1800" b="1" dirty="0">
              <a:solidFill>
                <a:srgbClr val="002060"/>
              </a:solidFill>
            </a:endParaRPr>
          </a:p>
        </p:txBody>
      </p:sp>
    </p:spTree>
    <p:extLst>
      <p:ext uri="{BB962C8B-B14F-4D97-AF65-F5344CB8AC3E}">
        <p14:creationId xmlns:p14="http://schemas.microsoft.com/office/powerpoint/2010/main" val="212098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60" y="222195"/>
            <a:ext cx="8551480" cy="6413611"/>
          </a:xfrm>
        </p:spPr>
        <p:txBody>
          <a:bodyPr>
            <a:normAutofit lnSpcReduction="10000"/>
          </a:bodyPr>
          <a:lstStyle/>
          <a:p>
            <a:pPr marL="0" indent="0">
              <a:buNone/>
            </a:pPr>
            <a:r>
              <a:rPr lang="en-AU" sz="2600" b="1" dirty="0" smtClean="0"/>
              <a:t>Fisheries Management:</a:t>
            </a:r>
            <a:endParaRPr lang="en-AU" sz="2600" b="1" dirty="0" smtClean="0"/>
          </a:p>
          <a:p>
            <a:r>
              <a:rPr lang="en-AU" sz="2600" b="1" dirty="0" smtClean="0"/>
              <a:t>Licensing/Regulations/Awareness</a:t>
            </a:r>
            <a:endParaRPr lang="en-AU" sz="2600" dirty="0" smtClean="0"/>
          </a:p>
          <a:p>
            <a:pPr lvl="1">
              <a:buFont typeface="Courier New" panose="02070309020205020404" pitchFamily="49" charset="0"/>
              <a:buChar char="o"/>
            </a:pPr>
            <a:r>
              <a:rPr lang="en-AU" sz="2400" dirty="0" smtClean="0"/>
              <a:t>Fisheries </a:t>
            </a:r>
            <a:r>
              <a:rPr lang="en-AU" sz="2400" dirty="0"/>
              <a:t>Act Cap 158 : Provision for regulation of </a:t>
            </a:r>
            <a:r>
              <a:rPr lang="en-AU" sz="2400" dirty="0" smtClean="0"/>
              <a:t>fishing</a:t>
            </a:r>
          </a:p>
          <a:p>
            <a:pPr lvl="1">
              <a:buFont typeface="Courier New" panose="02070309020205020404" pitchFamily="49" charset="0"/>
              <a:buChar char="o"/>
            </a:pPr>
            <a:r>
              <a:rPr lang="en-AU" sz="2400" dirty="0" smtClean="0"/>
              <a:t>Regulations for size and weight restrictions; seasonal catch; net and mesh size;</a:t>
            </a:r>
          </a:p>
          <a:p>
            <a:pPr lvl="1">
              <a:buFont typeface="Courier New" panose="02070309020205020404" pitchFamily="49" charset="0"/>
              <a:buChar char="o"/>
            </a:pPr>
            <a:r>
              <a:rPr lang="en-AU" sz="2400" dirty="0" smtClean="0"/>
              <a:t>Regulating provisions for issuance and cancellation of licenses</a:t>
            </a:r>
          </a:p>
          <a:p>
            <a:pPr lvl="1">
              <a:buFont typeface="Courier New" panose="02070309020205020404" pitchFamily="49" charset="0"/>
              <a:buChar char="o"/>
            </a:pPr>
            <a:r>
              <a:rPr lang="en-AU" sz="2400" dirty="0" smtClean="0"/>
              <a:t>Appointment of Honorary </a:t>
            </a:r>
            <a:r>
              <a:rPr lang="en-AU" sz="2400" dirty="0"/>
              <a:t>Fish </a:t>
            </a:r>
            <a:r>
              <a:rPr lang="en-AU" sz="2400" dirty="0" smtClean="0"/>
              <a:t>Wardens</a:t>
            </a:r>
          </a:p>
          <a:p>
            <a:pPr lvl="1">
              <a:buFont typeface="Courier New" panose="02070309020205020404" pitchFamily="49" charset="0"/>
              <a:buChar char="o"/>
            </a:pPr>
            <a:r>
              <a:rPr lang="en-US" sz="2400" dirty="0" smtClean="0"/>
              <a:t>Imposing </a:t>
            </a:r>
            <a:r>
              <a:rPr lang="en-US" sz="2400" dirty="0"/>
              <a:t>bans on protected </a:t>
            </a:r>
            <a:r>
              <a:rPr lang="en-US" sz="2400" dirty="0" smtClean="0"/>
              <a:t>species-turtles, </a:t>
            </a:r>
            <a:r>
              <a:rPr lang="en-US" sz="2400" dirty="0" err="1" smtClean="0"/>
              <a:t>humphead</a:t>
            </a:r>
            <a:r>
              <a:rPr lang="en-US" sz="2400" dirty="0" smtClean="0"/>
              <a:t> wrasse</a:t>
            </a:r>
            <a:endParaRPr lang="en-AU" sz="2400" dirty="0"/>
          </a:p>
          <a:p>
            <a:pPr lvl="1">
              <a:buFont typeface="Courier New" panose="02070309020205020404" pitchFamily="49" charset="0"/>
              <a:buChar char="o"/>
            </a:pPr>
            <a:r>
              <a:rPr lang="en-US" sz="2400" dirty="0" smtClean="0"/>
              <a:t>Promoting </a:t>
            </a:r>
            <a:r>
              <a:rPr lang="en-US" sz="2400" dirty="0"/>
              <a:t>ecosystem based management approaches </a:t>
            </a:r>
            <a:endParaRPr lang="en-AU" sz="2400" dirty="0"/>
          </a:p>
          <a:p>
            <a:pPr lvl="1">
              <a:buFont typeface="Courier New" panose="02070309020205020404" pitchFamily="49" charset="0"/>
              <a:buChar char="o"/>
            </a:pPr>
            <a:r>
              <a:rPr lang="en-US" sz="2400" dirty="0"/>
              <a:t>Awareness-Fish Warden Training; Community Workshops </a:t>
            </a:r>
            <a:r>
              <a:rPr lang="en-US" sz="2400" dirty="0" err="1" smtClean="0"/>
              <a:t>etc</a:t>
            </a:r>
            <a:endParaRPr lang="en-AU" sz="2400" dirty="0" smtClean="0"/>
          </a:p>
          <a:p>
            <a:pPr marL="457200" lvl="1" indent="-457200">
              <a:buFont typeface="Arial" panose="020B0604020202020204" pitchFamily="34" charset="0"/>
              <a:buChar char="•"/>
              <a:tabLst>
                <a:tab pos="355600" algn="l"/>
              </a:tabLst>
            </a:pPr>
            <a:r>
              <a:rPr lang="en-AU" sz="2600" b="1" dirty="0" smtClean="0"/>
              <a:t>M&amp;S (Monitoring and Surveillance)</a:t>
            </a:r>
          </a:p>
          <a:p>
            <a:pPr marL="857250" lvl="2" indent="-457200">
              <a:buFont typeface="Courier New" panose="02070309020205020404" pitchFamily="49" charset="0"/>
              <a:buChar char="o"/>
            </a:pPr>
            <a:r>
              <a:rPr lang="en-AU" dirty="0" smtClean="0"/>
              <a:t>Coordinated enforcement operations with Police and Navy</a:t>
            </a:r>
          </a:p>
          <a:p>
            <a:pPr marL="857250" lvl="2" indent="-457200">
              <a:buFont typeface="Courier New" panose="02070309020205020404" pitchFamily="49" charset="0"/>
              <a:buChar char="o"/>
            </a:pPr>
            <a:r>
              <a:rPr lang="en-AU" dirty="0" smtClean="0"/>
              <a:t>Monitoring of export consignments</a:t>
            </a:r>
          </a:p>
          <a:p>
            <a:pPr marL="857250" lvl="2" indent="-457200">
              <a:buFont typeface="Courier New" panose="02070309020205020404" pitchFamily="49" charset="0"/>
              <a:buChar char="o"/>
            </a:pPr>
            <a:endParaRPr lang="en-AU" sz="26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05" y="0"/>
            <a:ext cx="1233006" cy="120226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92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10197482"/>
              </p:ext>
            </p:extLst>
          </p:nvPr>
        </p:nvGraphicFramePr>
        <p:xfrm>
          <a:off x="143555" y="985720"/>
          <a:ext cx="8856889" cy="5497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a:xfrm>
            <a:off x="143555" y="6330395"/>
            <a:ext cx="8856889" cy="463605"/>
          </a:xfrm>
        </p:spPr>
        <p:txBody>
          <a:bodyPr/>
          <a:lstStyle/>
          <a:p>
            <a:pPr algn="ctr"/>
            <a:r>
              <a:rPr lang="en-US" sz="1800" b="1" dirty="0" smtClean="0">
                <a:solidFill>
                  <a:schemeClr val="tx2">
                    <a:lumMod val="75000"/>
                  </a:schemeClr>
                </a:solidFill>
              </a:rPr>
              <a:t>Our Future Generations inherit a Prosperous and Enhanced Fisheries &amp; Forest Sector</a:t>
            </a:r>
            <a:endParaRPr lang="en-US" sz="1800" b="1" dirty="0">
              <a:solidFill>
                <a:schemeClr val="tx2">
                  <a:lumMod val="75000"/>
                </a:schemeClr>
              </a:solidFill>
            </a:endParaRPr>
          </a:p>
        </p:txBody>
      </p:sp>
      <p:sp>
        <p:nvSpPr>
          <p:cNvPr id="6" name="Title 3"/>
          <p:cNvSpPr>
            <a:spLocks noGrp="1"/>
          </p:cNvSpPr>
          <p:nvPr>
            <p:ph type="title"/>
          </p:nvPr>
        </p:nvSpPr>
        <p:spPr>
          <a:xfrm>
            <a:off x="448965" y="222195"/>
            <a:ext cx="8398775" cy="807422"/>
          </a:xfrm>
        </p:spPr>
        <p:txBody>
          <a:bodyPr>
            <a:normAutofit fontScale="90000"/>
          </a:bodyPr>
          <a:lstStyle/>
          <a:p>
            <a:pPr algn="ctr"/>
            <a:r>
              <a:rPr lang="en-US" sz="4800" b="1" dirty="0" smtClean="0">
                <a:solidFill>
                  <a:schemeClr val="tx2">
                    <a:lumMod val="75000"/>
                  </a:schemeClr>
                </a:solidFill>
                <a:effectLst>
                  <a:outerShdw blurRad="38100" dist="38100" dir="2700000" algn="tl">
                    <a:srgbClr val="000000">
                      <a:alpha val="43137"/>
                    </a:srgbClr>
                  </a:outerShdw>
                </a:effectLst>
              </a:rPr>
              <a:t>Outline</a:t>
            </a:r>
            <a:endParaRPr lang="en-US" sz="4800" b="1" dirty="0">
              <a:solidFill>
                <a:schemeClr val="tx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9670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60" y="222196"/>
            <a:ext cx="8551480" cy="6413610"/>
          </a:xfrm>
        </p:spPr>
        <p:txBody>
          <a:bodyPr>
            <a:normAutofit fontScale="77500" lnSpcReduction="20000"/>
          </a:bodyPr>
          <a:lstStyle/>
          <a:p>
            <a:pPr marL="0" lvl="1" indent="0">
              <a:buNone/>
            </a:pPr>
            <a:r>
              <a:rPr lang="en-AU" sz="3400" b="1" dirty="0"/>
              <a:t>Local level management</a:t>
            </a:r>
          </a:p>
          <a:p>
            <a:pPr lvl="1">
              <a:buFont typeface="Courier New" panose="02070309020205020404" pitchFamily="49" charset="0"/>
              <a:buChar char="o"/>
            </a:pPr>
            <a:r>
              <a:rPr lang="en-US" sz="3100" dirty="0" smtClean="0"/>
              <a:t>Traditional </a:t>
            </a:r>
            <a:r>
              <a:rPr lang="en-US" sz="3100" dirty="0"/>
              <a:t>management measures at the community </a:t>
            </a:r>
            <a:r>
              <a:rPr lang="en-US" sz="3100" dirty="0" smtClean="0"/>
              <a:t>level</a:t>
            </a:r>
            <a:endParaRPr lang="en-AU" sz="3100" dirty="0"/>
          </a:p>
          <a:p>
            <a:pPr lvl="1">
              <a:buFont typeface="Courier New" panose="02070309020205020404" pitchFamily="49" charset="0"/>
              <a:buChar char="o"/>
            </a:pPr>
            <a:r>
              <a:rPr lang="en-US" sz="3100" dirty="0" smtClean="0"/>
              <a:t>Permitting </a:t>
            </a:r>
            <a:r>
              <a:rPr lang="en-US" sz="3100" dirty="0" smtClean="0"/>
              <a:t>system (Consent) - where </a:t>
            </a:r>
            <a:r>
              <a:rPr lang="en-US" sz="3100" dirty="0"/>
              <a:t>Fijian people determine which commercial fishermen are allowed to fish in their areas and impose restrictions on each </a:t>
            </a:r>
            <a:r>
              <a:rPr lang="en-US" sz="3100" dirty="0" smtClean="0"/>
              <a:t>fisher;</a:t>
            </a:r>
            <a:endParaRPr lang="en-AU" sz="3100" dirty="0"/>
          </a:p>
          <a:p>
            <a:pPr lvl="1">
              <a:buFont typeface="Courier New" panose="02070309020205020404" pitchFamily="49" charset="0"/>
              <a:buChar char="o"/>
            </a:pPr>
            <a:r>
              <a:rPr lang="en-US" sz="3100" dirty="0" smtClean="0"/>
              <a:t>Customary </a:t>
            </a:r>
            <a:r>
              <a:rPr lang="en-US" sz="3100" dirty="0"/>
              <a:t>marine tenure systems-“</a:t>
            </a:r>
            <a:r>
              <a:rPr lang="en-US" sz="3100" dirty="0" err="1"/>
              <a:t>kanakana</a:t>
            </a:r>
            <a:r>
              <a:rPr lang="en-US" sz="3100" dirty="0"/>
              <a:t>”/”</a:t>
            </a:r>
            <a:r>
              <a:rPr lang="en-US" sz="3100" dirty="0" err="1" smtClean="0"/>
              <a:t>qoliqoli</a:t>
            </a:r>
            <a:r>
              <a:rPr lang="en-US" sz="3100" dirty="0" smtClean="0"/>
              <a:t>”</a:t>
            </a:r>
            <a:endParaRPr lang="en-AU" sz="3100" dirty="0"/>
          </a:p>
          <a:p>
            <a:pPr lvl="1">
              <a:buFont typeface="Courier New" panose="02070309020205020404" pitchFamily="49" charset="0"/>
              <a:buChar char="o"/>
            </a:pPr>
            <a:r>
              <a:rPr lang="en-US" sz="3100" dirty="0" smtClean="0"/>
              <a:t>Marine </a:t>
            </a:r>
            <a:r>
              <a:rPr lang="en-US" sz="3100" dirty="0"/>
              <a:t>Protected Area management spearheaded by local NGO’s whereby communities are given the opportunity to manage their customary fishing rights areas through protected area management-FLMMA </a:t>
            </a:r>
            <a:r>
              <a:rPr lang="en-US" sz="3100" dirty="0" smtClean="0"/>
              <a:t>network</a:t>
            </a:r>
            <a:endParaRPr lang="en-AU" sz="3100" dirty="0"/>
          </a:p>
          <a:p>
            <a:pPr lvl="1">
              <a:buFont typeface="Courier New" panose="02070309020205020404" pitchFamily="49" charset="0"/>
              <a:buChar char="o"/>
            </a:pPr>
            <a:r>
              <a:rPr lang="en-US" sz="3100" dirty="0" smtClean="0"/>
              <a:t>Reef </a:t>
            </a:r>
            <a:r>
              <a:rPr lang="en-US" sz="3100" dirty="0"/>
              <a:t>restoration-coral planting –Walt Smith (on a small scale; but doing this as a means of replenishing certain coral species in the </a:t>
            </a:r>
            <a:r>
              <a:rPr lang="en-US" sz="3100" dirty="0" smtClean="0"/>
              <a:t>wild)</a:t>
            </a:r>
            <a:endParaRPr lang="en-AU" sz="3100" dirty="0"/>
          </a:p>
          <a:p>
            <a:pPr lvl="1">
              <a:buFont typeface="Courier New" panose="02070309020205020404" pitchFamily="49" charset="0"/>
              <a:buChar char="o"/>
            </a:pPr>
            <a:r>
              <a:rPr lang="en-US" sz="3100" dirty="0" smtClean="0"/>
              <a:t>Adopting </a:t>
            </a:r>
            <a:r>
              <a:rPr lang="en-US" sz="3100" dirty="0"/>
              <a:t>EBM at community levels-WWF at the forefront of </a:t>
            </a:r>
            <a:r>
              <a:rPr lang="en-US" sz="3100" dirty="0" smtClean="0"/>
              <a:t>this;</a:t>
            </a:r>
            <a:endParaRPr lang="en-AU" sz="3100" dirty="0"/>
          </a:p>
          <a:p>
            <a:pPr lvl="1">
              <a:buFont typeface="Courier New" panose="02070309020205020404" pitchFamily="49" charset="0"/>
              <a:buChar char="o"/>
            </a:pPr>
            <a:r>
              <a:rPr lang="en-US" sz="3100" dirty="0" smtClean="0"/>
              <a:t>Traditional </a:t>
            </a:r>
            <a:r>
              <a:rPr lang="en-US" sz="3100" dirty="0"/>
              <a:t>‘</a:t>
            </a:r>
            <a:r>
              <a:rPr lang="en-US" sz="3100" dirty="0" err="1"/>
              <a:t>tabu</a:t>
            </a:r>
            <a:r>
              <a:rPr lang="en-US" sz="3100" dirty="0"/>
              <a:t>’ periods of harvesting certain marine </a:t>
            </a:r>
            <a:r>
              <a:rPr lang="en-US" sz="3100" dirty="0" smtClean="0"/>
              <a:t>animals-during </a:t>
            </a:r>
            <a:r>
              <a:rPr lang="en-US" sz="3100" dirty="0"/>
              <a:t>the death of a high </a:t>
            </a:r>
            <a:r>
              <a:rPr lang="en-US" sz="3100" dirty="0" smtClean="0"/>
              <a:t>chief</a:t>
            </a:r>
            <a:endParaRPr lang="en-AU" sz="3100" dirty="0"/>
          </a:p>
          <a:p>
            <a:pPr lvl="1">
              <a:buFont typeface="Courier New" panose="02070309020205020404" pitchFamily="49" charset="0"/>
              <a:buChar char="o"/>
            </a:pPr>
            <a:endParaRPr lang="en-AU" sz="2600" dirty="0"/>
          </a:p>
          <a:p>
            <a:endParaRPr lang="en-A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05" y="5624233"/>
            <a:ext cx="1233006" cy="120226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9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72" y="374900"/>
            <a:ext cx="8229600" cy="916230"/>
          </a:xfrm>
        </p:spPr>
        <p:txBody>
          <a:bodyPr/>
          <a:lstStyle/>
          <a:p>
            <a:r>
              <a:rPr lang="en-AU" b="1" dirty="0" smtClean="0">
                <a:solidFill>
                  <a:srgbClr val="002060"/>
                </a:solidFill>
                <a:effectLst>
                  <a:outerShdw blurRad="38100" dist="38100" dir="2700000" algn="tl">
                    <a:srgbClr val="000000">
                      <a:alpha val="43137"/>
                    </a:srgbClr>
                  </a:outerShdw>
                </a:effectLst>
              </a:rPr>
              <a:t>Coastal Resource Management in Action</a:t>
            </a:r>
            <a:endParaRPr lang="en-AU" b="1" dirty="0">
              <a:solidFill>
                <a:srgbClr val="002060"/>
              </a:solidFill>
              <a:effectLst>
                <a:outerShdw blurRad="38100" dist="38100" dir="2700000" algn="tl">
                  <a:srgbClr val="000000">
                    <a:alpha val="43137"/>
                  </a:srgbClr>
                </a:outerShdw>
              </a:effectLst>
            </a:endParaRPr>
          </a:p>
        </p:txBody>
      </p:sp>
      <p:pic>
        <p:nvPicPr>
          <p:cNvPr id="4" name="Picture 4" descr="F:\Yako\Image2179.jpg"/>
          <p:cNvPicPr>
            <a:picLocks noChangeAspect="1" noChangeArrowheads="1"/>
          </p:cNvPicPr>
          <p:nvPr/>
        </p:nvPicPr>
        <p:blipFill>
          <a:blip r:embed="rId2" cstate="print"/>
          <a:srcRect/>
          <a:stretch>
            <a:fillRect/>
          </a:stretch>
        </p:blipFill>
        <p:spPr bwMode="auto">
          <a:xfrm>
            <a:off x="3197655" y="1730538"/>
            <a:ext cx="2393875" cy="1985165"/>
          </a:xfrm>
          <a:prstGeom prst="rect">
            <a:avLst/>
          </a:prstGeom>
          <a:ln>
            <a:noFill/>
          </a:ln>
          <a:effectLst>
            <a:softEdge rad="112500"/>
          </a:effectLst>
        </p:spPr>
      </p:pic>
      <p:sp>
        <p:nvSpPr>
          <p:cNvPr id="5" name="Flowchart: Process 4"/>
          <p:cNvSpPr/>
          <p:nvPr/>
        </p:nvSpPr>
        <p:spPr>
          <a:xfrm rot="20713813">
            <a:off x="519747" y="1745572"/>
            <a:ext cx="2156458" cy="1679755"/>
          </a:xfrm>
          <a:prstGeom prst="flowChartProcess">
            <a:avLst/>
          </a:prstGeom>
          <a:blipFill rotWithShape="0">
            <a:blip r:embed="rId3" cstate="prin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pic>
        <p:nvPicPr>
          <p:cNvPr id="6" name="Picture 2" descr="C:\Users\user\Documents\Yasawa Trip\P5030274.JPG"/>
          <p:cNvPicPr>
            <a:picLocks noChangeAspect="1" noChangeArrowheads="1"/>
          </p:cNvPicPr>
          <p:nvPr/>
        </p:nvPicPr>
        <p:blipFill>
          <a:blip r:embed="rId4"/>
          <a:srcRect/>
          <a:stretch>
            <a:fillRect/>
          </a:stretch>
        </p:blipFill>
        <p:spPr bwMode="auto">
          <a:xfrm rot="724941">
            <a:off x="6099050" y="1671881"/>
            <a:ext cx="2395959" cy="19098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C:\Users\Administrator\Desktop\export consignment inspection picz\02-09-14 cheng  amigo trading\P9020459.JPG"/>
          <p:cNvPicPr>
            <a:picLocks noChangeAspect="1" noChangeArrowheads="1"/>
          </p:cNvPicPr>
          <p:nvPr/>
        </p:nvPicPr>
        <p:blipFill>
          <a:blip r:embed="rId5" cstate="print">
            <a:extLst/>
          </a:blip>
          <a:srcRect/>
          <a:stretch>
            <a:fillRect/>
          </a:stretch>
        </p:blipFill>
        <p:spPr bwMode="auto">
          <a:xfrm rot="953259">
            <a:off x="179648" y="3675264"/>
            <a:ext cx="2701008" cy="23860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p:spPr>
      </p:pic>
      <p:pic>
        <p:nvPicPr>
          <p:cNvPr id="8" name="Picture 7" descr="C:\Users\Administrator\Desktop\camera upload- september\P8200065.JPG"/>
          <p:cNvPicPr>
            <a:picLocks noChangeAspect="1" noChangeArrowheads="1"/>
          </p:cNvPicPr>
          <p:nvPr/>
        </p:nvPicPr>
        <p:blipFill>
          <a:blip r:embed="rId6" cstate="print">
            <a:extLst/>
          </a:blip>
          <a:srcRect/>
          <a:stretch>
            <a:fillRect/>
          </a:stretch>
        </p:blipFill>
        <p:spPr bwMode="auto">
          <a:xfrm rot="20050567">
            <a:off x="3197655" y="3806582"/>
            <a:ext cx="2768778" cy="212342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9" descr="C:\Users\Administrator\Desktop\export consignment inspection picz\23-09-14 walt smith\P923001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02603">
            <a:off x="6175488" y="4040369"/>
            <a:ext cx="2714535" cy="213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rot="20637308">
            <a:off x="192264" y="1823903"/>
            <a:ext cx="2498569" cy="369332"/>
          </a:xfrm>
          <a:prstGeom prst="rect">
            <a:avLst/>
          </a:prstGeom>
          <a:noFill/>
        </p:spPr>
        <p:txBody>
          <a:bodyPr wrap="none" rtlCol="0">
            <a:spAutoFit/>
          </a:bodyPr>
          <a:lstStyle/>
          <a:p>
            <a:r>
              <a:rPr lang="en-AU" b="1" dirty="0" smtClean="0">
                <a:solidFill>
                  <a:srgbClr val="002060"/>
                </a:solidFill>
              </a:rPr>
              <a:t>Marine Resource Survey</a:t>
            </a:r>
            <a:endParaRPr lang="en-AU" b="1" dirty="0">
              <a:solidFill>
                <a:srgbClr val="002060"/>
              </a:solidFill>
            </a:endParaRPr>
          </a:p>
        </p:txBody>
      </p:sp>
      <p:sp>
        <p:nvSpPr>
          <p:cNvPr id="11" name="TextBox 10"/>
          <p:cNvSpPr txBox="1"/>
          <p:nvPr/>
        </p:nvSpPr>
        <p:spPr>
          <a:xfrm>
            <a:off x="2789628" y="1522615"/>
            <a:ext cx="3511089" cy="369332"/>
          </a:xfrm>
          <a:prstGeom prst="rect">
            <a:avLst/>
          </a:prstGeom>
          <a:noFill/>
        </p:spPr>
        <p:txBody>
          <a:bodyPr wrap="none" rtlCol="0">
            <a:spAutoFit/>
          </a:bodyPr>
          <a:lstStyle/>
          <a:p>
            <a:r>
              <a:rPr lang="en-AU" b="1" dirty="0" smtClean="0">
                <a:solidFill>
                  <a:srgbClr val="002060"/>
                </a:solidFill>
              </a:rPr>
              <a:t>Community Management Planning</a:t>
            </a:r>
            <a:endParaRPr lang="en-AU" b="1" dirty="0">
              <a:solidFill>
                <a:srgbClr val="002060"/>
              </a:solidFill>
            </a:endParaRPr>
          </a:p>
        </p:txBody>
      </p:sp>
      <p:sp>
        <p:nvSpPr>
          <p:cNvPr id="12" name="TextBox 11"/>
          <p:cNvSpPr txBox="1"/>
          <p:nvPr/>
        </p:nvSpPr>
        <p:spPr>
          <a:xfrm rot="934528">
            <a:off x="6572430" y="1833532"/>
            <a:ext cx="1869166" cy="369332"/>
          </a:xfrm>
          <a:prstGeom prst="rect">
            <a:avLst/>
          </a:prstGeom>
          <a:noFill/>
        </p:spPr>
        <p:txBody>
          <a:bodyPr wrap="none" rtlCol="0">
            <a:spAutoFit/>
          </a:bodyPr>
          <a:lstStyle/>
          <a:p>
            <a:r>
              <a:rPr lang="en-AU" b="1" dirty="0" smtClean="0">
                <a:solidFill>
                  <a:schemeClr val="bg1">
                    <a:lumMod val="95000"/>
                  </a:schemeClr>
                </a:solidFill>
              </a:rPr>
              <a:t>Seaweed Farming</a:t>
            </a:r>
            <a:endParaRPr lang="en-AU" b="1" dirty="0">
              <a:solidFill>
                <a:schemeClr val="bg1">
                  <a:lumMod val="95000"/>
                </a:schemeClr>
              </a:solidFill>
            </a:endParaRPr>
          </a:p>
        </p:txBody>
      </p:sp>
      <p:sp>
        <p:nvSpPr>
          <p:cNvPr id="13" name="TextBox 12"/>
          <p:cNvSpPr txBox="1"/>
          <p:nvPr/>
        </p:nvSpPr>
        <p:spPr>
          <a:xfrm>
            <a:off x="280868" y="6200788"/>
            <a:ext cx="2522807" cy="369332"/>
          </a:xfrm>
          <a:prstGeom prst="rect">
            <a:avLst/>
          </a:prstGeom>
          <a:noFill/>
        </p:spPr>
        <p:txBody>
          <a:bodyPr wrap="none" rtlCol="0">
            <a:spAutoFit/>
          </a:bodyPr>
          <a:lstStyle/>
          <a:p>
            <a:r>
              <a:rPr lang="en-AU" b="1" dirty="0" smtClean="0">
                <a:solidFill>
                  <a:srgbClr val="002060"/>
                </a:solidFill>
              </a:rPr>
              <a:t>Monitoring &amp; Inspection</a:t>
            </a:r>
            <a:endParaRPr lang="en-AU" b="1" dirty="0">
              <a:solidFill>
                <a:srgbClr val="002060"/>
              </a:solidFill>
            </a:endParaRPr>
          </a:p>
        </p:txBody>
      </p:sp>
      <p:sp>
        <p:nvSpPr>
          <p:cNvPr id="14" name="TextBox 13"/>
          <p:cNvSpPr txBox="1"/>
          <p:nvPr/>
        </p:nvSpPr>
        <p:spPr>
          <a:xfrm rot="20050733">
            <a:off x="4164627" y="6075375"/>
            <a:ext cx="1841530" cy="369332"/>
          </a:xfrm>
          <a:prstGeom prst="rect">
            <a:avLst/>
          </a:prstGeom>
          <a:noFill/>
        </p:spPr>
        <p:txBody>
          <a:bodyPr wrap="none" rtlCol="0">
            <a:spAutoFit/>
          </a:bodyPr>
          <a:lstStyle/>
          <a:p>
            <a:r>
              <a:rPr lang="en-AU" b="1" dirty="0" smtClean="0">
                <a:solidFill>
                  <a:srgbClr val="002060"/>
                </a:solidFill>
              </a:rPr>
              <a:t>Law Enforcement</a:t>
            </a:r>
            <a:endParaRPr lang="en-AU" b="1" dirty="0">
              <a:solidFill>
                <a:srgbClr val="002060"/>
              </a:solidFill>
            </a:endParaRPr>
          </a:p>
        </p:txBody>
      </p:sp>
      <p:sp>
        <p:nvSpPr>
          <p:cNvPr id="15" name="TextBox 14"/>
          <p:cNvSpPr txBox="1"/>
          <p:nvPr/>
        </p:nvSpPr>
        <p:spPr>
          <a:xfrm rot="1174511">
            <a:off x="6308502" y="6140823"/>
            <a:ext cx="1524007" cy="369332"/>
          </a:xfrm>
          <a:prstGeom prst="rect">
            <a:avLst/>
          </a:prstGeom>
          <a:noFill/>
        </p:spPr>
        <p:txBody>
          <a:bodyPr wrap="none" rtlCol="0">
            <a:spAutoFit/>
          </a:bodyPr>
          <a:lstStyle/>
          <a:p>
            <a:r>
              <a:rPr lang="en-AU" b="1" dirty="0" smtClean="0">
                <a:solidFill>
                  <a:srgbClr val="002060"/>
                </a:solidFill>
              </a:rPr>
              <a:t>Coral  farming</a:t>
            </a:r>
            <a:endParaRPr lang="en-AU" b="1" dirty="0">
              <a:solidFill>
                <a:srgbClr val="002060"/>
              </a:solidFill>
            </a:endParaRPr>
          </a:p>
        </p:txBody>
      </p:sp>
    </p:spTree>
    <p:extLst>
      <p:ext uri="{BB962C8B-B14F-4D97-AF65-F5344CB8AC3E}">
        <p14:creationId xmlns:p14="http://schemas.microsoft.com/office/powerpoint/2010/main" val="26172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368"/>
            <a:ext cx="8229600" cy="1746878"/>
          </a:xfrm>
        </p:spPr>
        <p:txBody>
          <a:bodyPr>
            <a:normAutofit/>
          </a:bodyPr>
          <a:lstStyle/>
          <a:p>
            <a:pPr algn="ctr"/>
            <a:r>
              <a:rPr lang="en-AU" sz="3200" b="1" dirty="0" smtClean="0">
                <a:solidFill>
                  <a:srgbClr val="002060"/>
                </a:solidFill>
                <a:effectLst>
                  <a:outerShdw blurRad="38100" dist="38100" dir="2700000" algn="tl">
                    <a:srgbClr val="000000">
                      <a:alpha val="43137"/>
                    </a:srgbClr>
                  </a:outerShdw>
                </a:effectLst>
              </a:rPr>
              <a:t>Case Study:</a:t>
            </a:r>
            <a:r>
              <a:rPr lang="en-AU" sz="3200" b="1" dirty="0" smtClean="0">
                <a:solidFill>
                  <a:srgbClr val="002060"/>
                </a:solidFill>
                <a:effectLst>
                  <a:outerShdw blurRad="38100" dist="38100" dir="2700000" algn="tl">
                    <a:srgbClr val="000000">
                      <a:alpha val="43137"/>
                    </a:srgbClr>
                  </a:outerShdw>
                </a:effectLst>
              </a:rPr>
              <a:t/>
            </a:r>
            <a:br>
              <a:rPr lang="en-AU" sz="3200" b="1" dirty="0" smtClean="0">
                <a:solidFill>
                  <a:srgbClr val="002060"/>
                </a:solidFill>
                <a:effectLst>
                  <a:outerShdw blurRad="38100" dist="38100" dir="2700000" algn="tl">
                    <a:srgbClr val="000000">
                      <a:alpha val="43137"/>
                    </a:srgbClr>
                  </a:outerShdw>
                </a:effectLst>
              </a:rPr>
            </a:br>
            <a:r>
              <a:rPr lang="en-AU" sz="3200" b="1" dirty="0" smtClean="0">
                <a:solidFill>
                  <a:srgbClr val="002060"/>
                </a:solidFill>
                <a:effectLst>
                  <a:outerShdw blurRad="38100" dist="38100" dir="2700000" algn="tl">
                    <a:srgbClr val="000000">
                      <a:alpha val="43137"/>
                    </a:srgbClr>
                  </a:outerShdw>
                </a:effectLst>
              </a:rPr>
              <a:t>Sandfish </a:t>
            </a:r>
            <a:r>
              <a:rPr lang="en-AU" sz="3200" b="1" dirty="0">
                <a:solidFill>
                  <a:srgbClr val="002060"/>
                </a:solidFill>
                <a:effectLst>
                  <a:outerShdw blurRad="38100" dist="38100" dir="2700000" algn="tl">
                    <a:srgbClr val="000000">
                      <a:alpha val="43137"/>
                    </a:srgbClr>
                  </a:outerShdw>
                </a:effectLst>
              </a:rPr>
              <a:t>(</a:t>
            </a:r>
            <a:r>
              <a:rPr lang="en-AU" sz="3200" b="1" dirty="0" err="1">
                <a:solidFill>
                  <a:srgbClr val="002060"/>
                </a:solidFill>
                <a:effectLst>
                  <a:outerShdw blurRad="38100" dist="38100" dir="2700000" algn="tl">
                    <a:srgbClr val="000000">
                      <a:alpha val="43137"/>
                    </a:srgbClr>
                  </a:outerShdw>
                </a:effectLst>
              </a:rPr>
              <a:t>Holothuria</a:t>
            </a:r>
            <a:r>
              <a:rPr lang="en-AU" sz="3200" b="1" dirty="0">
                <a:solidFill>
                  <a:srgbClr val="002060"/>
                </a:solidFill>
                <a:effectLst>
                  <a:outerShdw blurRad="38100" dist="38100" dir="2700000" algn="tl">
                    <a:srgbClr val="000000">
                      <a:alpha val="43137"/>
                    </a:srgbClr>
                  </a:outerShdw>
                </a:effectLst>
              </a:rPr>
              <a:t> </a:t>
            </a:r>
            <a:r>
              <a:rPr lang="en-AU" sz="3200" b="1" dirty="0" err="1">
                <a:solidFill>
                  <a:srgbClr val="002060"/>
                </a:solidFill>
                <a:effectLst>
                  <a:outerShdw blurRad="38100" dist="38100" dir="2700000" algn="tl">
                    <a:srgbClr val="000000">
                      <a:alpha val="43137"/>
                    </a:srgbClr>
                  </a:outerShdw>
                </a:effectLst>
              </a:rPr>
              <a:t>scabra</a:t>
            </a:r>
            <a:r>
              <a:rPr lang="en-AU" sz="3200" b="1" dirty="0">
                <a:solidFill>
                  <a:srgbClr val="002060"/>
                </a:solidFill>
                <a:effectLst>
                  <a:outerShdw blurRad="38100" dist="38100" dir="2700000" algn="tl">
                    <a:srgbClr val="000000">
                      <a:alpha val="43137"/>
                    </a:srgbClr>
                  </a:outerShdw>
                </a:effectLst>
              </a:rPr>
              <a:t>) production </a:t>
            </a:r>
            <a:r>
              <a:rPr lang="en-AU" sz="3200" b="1" dirty="0" smtClean="0">
                <a:solidFill>
                  <a:srgbClr val="002060"/>
                </a:solidFill>
                <a:effectLst>
                  <a:outerShdw blurRad="38100" dist="38100" dir="2700000" algn="tl">
                    <a:srgbClr val="000000">
                      <a:alpha val="43137"/>
                    </a:srgbClr>
                  </a:outerShdw>
                </a:effectLst>
              </a:rPr>
              <a:t>and </a:t>
            </a:r>
            <a:r>
              <a:rPr lang="en-AU" sz="3200" b="1" dirty="0">
                <a:solidFill>
                  <a:srgbClr val="002060"/>
                </a:solidFill>
                <a:effectLst>
                  <a:outerShdw blurRad="38100" dist="38100" dir="2700000" algn="tl">
                    <a:srgbClr val="000000">
                      <a:alpha val="43137"/>
                    </a:srgbClr>
                  </a:outerShdw>
                </a:effectLst>
              </a:rPr>
              <a:t>sea-ranching trial in Fiji</a:t>
            </a:r>
          </a:p>
        </p:txBody>
      </p:sp>
      <p:sp>
        <p:nvSpPr>
          <p:cNvPr id="3" name="Content Placeholder 2"/>
          <p:cNvSpPr>
            <a:spLocks noGrp="1"/>
          </p:cNvSpPr>
          <p:nvPr>
            <p:ph idx="1"/>
          </p:nvPr>
        </p:nvSpPr>
        <p:spPr>
          <a:xfrm>
            <a:off x="143555" y="1901950"/>
            <a:ext cx="8856890" cy="4733855"/>
          </a:xfrm>
        </p:spPr>
        <p:txBody>
          <a:bodyPr/>
          <a:lstStyle/>
          <a:p>
            <a:r>
              <a:rPr lang="en-AU" dirty="0" smtClean="0"/>
              <a:t>Great interest in </a:t>
            </a:r>
            <a:r>
              <a:rPr lang="en-AU" dirty="0"/>
              <a:t>the Pacific </a:t>
            </a:r>
            <a:r>
              <a:rPr lang="en-AU" dirty="0" smtClean="0"/>
              <a:t>islands </a:t>
            </a:r>
            <a:r>
              <a:rPr lang="en-AU" dirty="0"/>
              <a:t>region in restoring depleted sea cucumber fisheries </a:t>
            </a:r>
            <a:r>
              <a:rPr lang="en-AU" dirty="0" smtClean="0"/>
              <a:t>with </a:t>
            </a:r>
            <a:r>
              <a:rPr lang="en-AU" dirty="0"/>
              <a:t>hatchery-produced </a:t>
            </a:r>
            <a:r>
              <a:rPr lang="en-AU" dirty="0" smtClean="0"/>
              <a:t>juveniles</a:t>
            </a:r>
          </a:p>
          <a:p>
            <a:r>
              <a:rPr lang="en-AU" dirty="0" smtClean="0"/>
              <a:t>ACIAR funded projects </a:t>
            </a:r>
            <a:r>
              <a:rPr lang="en-AU" dirty="0"/>
              <a:t>in Fiji to transfer technology for culturing and sea ranching of sandfish (</a:t>
            </a:r>
            <a:r>
              <a:rPr lang="en-AU" dirty="0" err="1"/>
              <a:t>Holothuria</a:t>
            </a:r>
            <a:r>
              <a:rPr lang="en-AU" dirty="0"/>
              <a:t> </a:t>
            </a:r>
            <a:r>
              <a:rPr lang="en-AU" dirty="0" err="1"/>
              <a:t>scabra</a:t>
            </a:r>
            <a:r>
              <a:rPr lang="en-AU" dirty="0"/>
              <a:t>, known </a:t>
            </a:r>
            <a:r>
              <a:rPr lang="en-AU" dirty="0" smtClean="0"/>
              <a:t>locally </a:t>
            </a:r>
            <a:r>
              <a:rPr lang="en-AU" dirty="0"/>
              <a:t>as ‘</a:t>
            </a:r>
            <a:r>
              <a:rPr lang="en-AU" dirty="0" err="1"/>
              <a:t>dairo</a:t>
            </a:r>
            <a:r>
              <a:rPr lang="en-AU" dirty="0"/>
              <a:t>’). </a:t>
            </a:r>
          </a:p>
          <a:p>
            <a:r>
              <a:rPr lang="en-AU" dirty="0"/>
              <a:t> An extensive seagrass bed on a shallow </a:t>
            </a:r>
            <a:r>
              <a:rPr lang="en-AU" dirty="0" smtClean="0"/>
              <a:t>sand </a:t>
            </a:r>
            <a:r>
              <a:rPr lang="en-AU" dirty="0"/>
              <a:t>flat in front of </a:t>
            </a:r>
            <a:r>
              <a:rPr lang="en-AU" dirty="0" err="1"/>
              <a:t>Natuvu</a:t>
            </a:r>
            <a:r>
              <a:rPr lang="en-AU" dirty="0"/>
              <a:t> village, Vanua </a:t>
            </a:r>
            <a:r>
              <a:rPr lang="en-AU" dirty="0" err="1"/>
              <a:t>Levu</a:t>
            </a:r>
            <a:r>
              <a:rPr lang="en-AU" dirty="0"/>
              <a:t>, met the criteria for suitable habitat for sea ranching, and </a:t>
            </a:r>
            <a:r>
              <a:rPr lang="en-AU" dirty="0" smtClean="0"/>
              <a:t>the </a:t>
            </a:r>
            <a:r>
              <a:rPr lang="en-AU" dirty="0"/>
              <a:t>community was committed to the research. </a:t>
            </a:r>
          </a:p>
        </p:txBody>
      </p:sp>
    </p:spTree>
    <p:extLst>
      <p:ext uri="{BB962C8B-B14F-4D97-AF65-F5344CB8AC3E}">
        <p14:creationId xmlns:p14="http://schemas.microsoft.com/office/powerpoint/2010/main" val="52791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55" y="69490"/>
            <a:ext cx="8704184" cy="4886560"/>
          </a:xfrm>
        </p:spPr>
        <p:txBody>
          <a:bodyPr>
            <a:normAutofit/>
          </a:bodyPr>
          <a:lstStyle/>
          <a:p>
            <a:r>
              <a:rPr lang="en-AU" dirty="0"/>
              <a:t>The </a:t>
            </a:r>
            <a:r>
              <a:rPr lang="en-AU" dirty="0" err="1"/>
              <a:t>Natuvu</a:t>
            </a:r>
            <a:r>
              <a:rPr lang="en-AU" dirty="0"/>
              <a:t> community ceased harvest of sandfish from the wild prior to the project starting, and also </a:t>
            </a:r>
            <a:r>
              <a:rPr lang="en-AU" dirty="0" smtClean="0"/>
              <a:t>declared </a:t>
            </a:r>
            <a:r>
              <a:rPr lang="en-AU" dirty="0"/>
              <a:t>a marine protected area (MPA) around the sea-ranching site</a:t>
            </a:r>
            <a:r>
              <a:rPr lang="en-AU" dirty="0" smtClean="0"/>
              <a:t>.</a:t>
            </a:r>
          </a:p>
          <a:p>
            <a:r>
              <a:rPr lang="en-AU" dirty="0" smtClean="0"/>
              <a:t> </a:t>
            </a:r>
            <a:r>
              <a:rPr lang="en-AU" dirty="0"/>
              <a:t>An unanticipated benefit of the project </a:t>
            </a:r>
            <a:r>
              <a:rPr lang="en-AU" dirty="0" smtClean="0"/>
              <a:t>was </a:t>
            </a:r>
            <a:r>
              <a:rPr lang="en-AU" dirty="0"/>
              <a:t>an increase in other valuable sea cucumber species in their MPA, which were harvested for a one-off </a:t>
            </a:r>
            <a:r>
              <a:rPr lang="en-AU" dirty="0" smtClean="0"/>
              <a:t>community fundraising </a:t>
            </a:r>
            <a:r>
              <a:rPr lang="en-AU" dirty="0"/>
              <a:t>event</a:t>
            </a:r>
            <a:r>
              <a:rPr lang="en-AU" dirty="0" smtClean="0"/>
              <a:t>.</a:t>
            </a:r>
          </a:p>
          <a:p>
            <a:r>
              <a:rPr lang="en-AU" dirty="0" smtClean="0">
                <a:hlinkClick r:id="rId2" action="ppaction://hlinkfile"/>
              </a:rPr>
              <a:t>..\LITERATURE\sandfish </a:t>
            </a:r>
            <a:r>
              <a:rPr lang="en-AU" dirty="0" err="1" smtClean="0">
                <a:hlinkClick r:id="rId2" action="ppaction://hlinkfile"/>
              </a:rPr>
              <a:t>natuvu</a:t>
            </a:r>
            <a:r>
              <a:rPr lang="en-AU" dirty="0" smtClean="0">
                <a:hlinkClick r:id="rId2" action="ppaction://hlinkfile"/>
              </a:rPr>
              <a:t> report (2).pdf</a:t>
            </a:r>
            <a:endParaRPr lang="en-AU"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819" y="4345230"/>
            <a:ext cx="2844848" cy="20998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1604" y="4345230"/>
            <a:ext cx="2700467" cy="21378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5409" y="4345229"/>
            <a:ext cx="2932331" cy="22651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56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60" y="374900"/>
            <a:ext cx="8551480" cy="6260905"/>
          </a:xfrm>
        </p:spPr>
        <p:txBody>
          <a:bodyPr>
            <a:normAutofit fontScale="85000" lnSpcReduction="20000"/>
          </a:bodyPr>
          <a:lstStyle/>
          <a:p>
            <a:r>
              <a:rPr lang="en-AU" dirty="0" smtClean="0"/>
              <a:t>In continued recognition of the need to manage and conserve the dwindling sea cucumber resources of Fiji, the Department has put together a </a:t>
            </a:r>
            <a:r>
              <a:rPr lang="en-AU" dirty="0" smtClean="0">
                <a:solidFill>
                  <a:srgbClr val="FF0000"/>
                </a:solidFill>
              </a:rPr>
              <a:t>Draft Sea Cucumber Management Plan </a:t>
            </a:r>
            <a:r>
              <a:rPr lang="en-AU" dirty="0" smtClean="0"/>
              <a:t>with assistance from SPC</a:t>
            </a:r>
          </a:p>
          <a:p>
            <a:pPr marL="0" indent="0">
              <a:buNone/>
            </a:pPr>
            <a:endParaRPr lang="en-AU" dirty="0"/>
          </a:p>
          <a:p>
            <a:r>
              <a:rPr lang="en-AU" dirty="0" smtClean="0"/>
              <a:t>Overall Objective</a:t>
            </a:r>
            <a:endParaRPr lang="en-US" dirty="0" smtClean="0">
              <a:latin typeface="Cambria" pitchFamily="18" charset="0"/>
            </a:endParaRPr>
          </a:p>
          <a:p>
            <a:pPr marL="0" indent="0">
              <a:buNone/>
            </a:pPr>
            <a:r>
              <a:rPr lang="en-US" dirty="0" smtClean="0"/>
              <a:t>	</a:t>
            </a:r>
            <a:r>
              <a:rPr lang="en-US" dirty="0" smtClean="0">
                <a:effectLst>
                  <a:outerShdw blurRad="38100" dist="38100" dir="2700000" algn="tl">
                    <a:srgbClr val="000000">
                      <a:alpha val="43137"/>
                    </a:srgbClr>
                  </a:outerShdw>
                </a:effectLst>
              </a:rPr>
              <a:t>To </a:t>
            </a:r>
            <a:r>
              <a:rPr lang="en-US" dirty="0">
                <a:effectLst>
                  <a:outerShdw blurRad="38100" dist="38100" dir="2700000" algn="tl">
                    <a:srgbClr val="000000">
                      <a:alpha val="43137"/>
                    </a:srgbClr>
                  </a:outerShdw>
                </a:effectLst>
              </a:rPr>
              <a:t>provide ecological sustainable management of, and to </a:t>
            </a:r>
            <a:r>
              <a:rPr lang="en-US" dirty="0" smtClean="0">
                <a:effectLst>
                  <a:outerShdw blurRad="38100" dist="38100" dir="2700000" algn="tl">
                    <a:srgbClr val="000000">
                      <a:alpha val="43137"/>
                    </a:srgbClr>
                  </a:outerShdw>
                </a:effectLst>
              </a:rPr>
              <a:t>	establish </a:t>
            </a:r>
            <a:r>
              <a:rPr lang="en-US" dirty="0">
                <a:effectLst>
                  <a:outerShdw blurRad="38100" dist="38100" dir="2700000" algn="tl">
                    <a:srgbClr val="000000">
                      <a:alpha val="43137"/>
                    </a:srgbClr>
                  </a:outerShdw>
                </a:effectLst>
              </a:rPr>
              <a:t>an effective, conducive and enforceable </a:t>
            </a:r>
            <a:r>
              <a:rPr lang="en-US" dirty="0" smtClean="0">
                <a:effectLst>
                  <a:outerShdw blurRad="38100" dist="38100" dir="2700000" algn="tl">
                    <a:srgbClr val="000000">
                      <a:alpha val="43137"/>
                    </a:srgbClr>
                  </a:outerShdw>
                </a:effectLst>
              </a:rPr>
              <a:t>	management structure </a:t>
            </a:r>
            <a:r>
              <a:rPr lang="en-US" dirty="0">
                <a:effectLst>
                  <a:outerShdw blurRad="38100" dist="38100" dir="2700000" algn="tl">
                    <a:srgbClr val="000000">
                      <a:alpha val="43137"/>
                    </a:srgbClr>
                  </a:outerShdw>
                </a:effectLst>
              </a:rPr>
              <a:t>for the </a:t>
            </a:r>
            <a:r>
              <a:rPr lang="en-US" dirty="0" smtClean="0">
                <a:effectLst>
                  <a:outerShdw blurRad="38100" dist="38100" dir="2700000" algn="tl">
                    <a:srgbClr val="000000">
                      <a:alpha val="43137"/>
                    </a:srgbClr>
                  </a:outerShdw>
                </a:effectLst>
              </a:rPr>
              <a:t>Fiji </a:t>
            </a:r>
            <a:r>
              <a:rPr lang="en-US" dirty="0">
                <a:effectLst>
                  <a:outerShdw blurRad="38100" dist="38100" dir="2700000" algn="tl">
                    <a:srgbClr val="000000">
                      <a:alpha val="43137"/>
                    </a:srgbClr>
                  </a:outerShdw>
                </a:effectLst>
              </a:rPr>
              <a:t>sea cucumber fishery</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pPr marL="857250" indent="-514350">
              <a:buFont typeface="+mj-lt"/>
              <a:buAutoNum type="arabicPeriod"/>
            </a:pPr>
            <a:r>
              <a:rPr lang="en-US" sz="2600" dirty="0"/>
              <a:t>Commence a logical adaptive approach to the management and optimal sustainable </a:t>
            </a:r>
            <a:r>
              <a:rPr lang="en-US" sz="2600" dirty="0" smtClean="0"/>
              <a:t>utilization </a:t>
            </a:r>
            <a:r>
              <a:rPr lang="en-US" sz="2600" dirty="0"/>
              <a:t>of sea cucumber resources;</a:t>
            </a:r>
          </a:p>
          <a:p>
            <a:pPr marL="857250" indent="-514350">
              <a:buFont typeface="+mj-lt"/>
              <a:buAutoNum type="arabicPeriod"/>
            </a:pPr>
            <a:r>
              <a:rPr lang="en-US" sz="2600" dirty="0"/>
              <a:t>B</a:t>
            </a:r>
            <a:r>
              <a:rPr lang="en-US" sz="2600" dirty="0" smtClean="0"/>
              <a:t>uild </a:t>
            </a:r>
            <a:r>
              <a:rPr lang="en-US" sz="2600" dirty="0"/>
              <a:t>and maintain stocks at biological sustainable levels;</a:t>
            </a:r>
          </a:p>
          <a:p>
            <a:pPr marL="857250" indent="-514350">
              <a:buFont typeface="+mj-lt"/>
              <a:buAutoNum type="arabicPeriod"/>
            </a:pPr>
            <a:r>
              <a:rPr lang="en-US" sz="2600" dirty="0"/>
              <a:t>P</a:t>
            </a:r>
            <a:r>
              <a:rPr lang="en-US" sz="2600" dirty="0" smtClean="0"/>
              <a:t>rotect </a:t>
            </a:r>
            <a:r>
              <a:rPr lang="en-US" sz="2600" dirty="0"/>
              <a:t>diversity of the marine environment;</a:t>
            </a:r>
          </a:p>
          <a:p>
            <a:pPr marL="857250" indent="-514350">
              <a:buFont typeface="+mj-lt"/>
              <a:buAutoNum type="arabicPeriod"/>
            </a:pPr>
            <a:r>
              <a:rPr lang="en-US" sz="2600" dirty="0"/>
              <a:t>E</a:t>
            </a:r>
            <a:r>
              <a:rPr lang="en-US" sz="2600" dirty="0" smtClean="0"/>
              <a:t>nsure </a:t>
            </a:r>
            <a:r>
              <a:rPr lang="en-US" sz="2600" dirty="0"/>
              <a:t>adequate provisions of resources for the implementation, monitoring and enforcement of the fishery Plan;</a:t>
            </a:r>
          </a:p>
          <a:p>
            <a:pPr marL="857250" indent="-514350">
              <a:buFont typeface="+mj-lt"/>
              <a:buAutoNum type="arabicPeriod"/>
            </a:pPr>
            <a:r>
              <a:rPr lang="en-US" sz="2600" dirty="0"/>
              <a:t>E</a:t>
            </a:r>
            <a:r>
              <a:rPr lang="en-US" sz="2600" dirty="0" smtClean="0"/>
              <a:t>nsure </a:t>
            </a:r>
            <a:r>
              <a:rPr lang="en-US" sz="2600" dirty="0"/>
              <a:t>accountability to all stakeholders; and</a:t>
            </a:r>
          </a:p>
          <a:p>
            <a:pPr marL="857250" indent="-514350">
              <a:buFont typeface="+mj-lt"/>
              <a:buAutoNum type="arabicPeriod"/>
            </a:pPr>
            <a:r>
              <a:rPr lang="en-US" sz="2600" dirty="0"/>
              <a:t>S</a:t>
            </a:r>
            <a:r>
              <a:rPr lang="en-US" sz="2600" dirty="0" smtClean="0"/>
              <a:t>upport </a:t>
            </a:r>
            <a:r>
              <a:rPr lang="en-US" sz="2600" dirty="0"/>
              <a:t>and maintain a profitable and sustainable sea cucumber fishery ensuring the fishery benefits communities of Fiji.</a:t>
            </a:r>
            <a:endParaRPr lang="en-US" dirty="0"/>
          </a:p>
          <a:p>
            <a:endParaRPr lang="en-AU" dirty="0"/>
          </a:p>
        </p:txBody>
      </p:sp>
    </p:spTree>
    <p:extLst>
      <p:ext uri="{BB962C8B-B14F-4D97-AF65-F5344CB8AC3E}">
        <p14:creationId xmlns:p14="http://schemas.microsoft.com/office/powerpoint/2010/main" val="42962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7985" y="0"/>
            <a:ext cx="1719262" cy="1676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96260" y="173457"/>
            <a:ext cx="8229600" cy="1143000"/>
          </a:xfrm>
        </p:spPr>
        <p:txBody>
          <a:bodyPr>
            <a:noAutofit/>
          </a:bodyPr>
          <a:lstStyle/>
          <a:p>
            <a:pPr eaLnBrk="1" fontAlgn="auto" hangingPunct="1">
              <a:spcAft>
                <a:spcPts val="0"/>
              </a:spcAft>
              <a:defRPr/>
            </a:pPr>
            <a:r>
              <a:rPr lang="en-US" b="1" dirty="0" smtClean="0">
                <a:solidFill>
                  <a:srgbClr val="002060"/>
                </a:solidFill>
                <a:effectLst>
                  <a:outerShdw blurRad="38100" dist="38100" dir="2700000" algn="tl">
                    <a:srgbClr val="000000">
                      <a:alpha val="43137"/>
                    </a:srgbClr>
                  </a:outerShdw>
                </a:effectLst>
              </a:rPr>
              <a:t>Government Investment, Policies  </a:t>
            </a:r>
            <a:br>
              <a:rPr lang="en-US" b="1" dirty="0" smtClean="0">
                <a:solidFill>
                  <a:srgbClr val="002060"/>
                </a:solidFill>
                <a:effectLst>
                  <a:outerShdw blurRad="38100" dist="38100" dir="2700000" algn="tl">
                    <a:srgbClr val="000000">
                      <a:alpha val="43137"/>
                    </a:srgbClr>
                  </a:outerShdw>
                </a:effectLst>
              </a:rPr>
            </a:br>
            <a:r>
              <a:rPr lang="en-US" b="1" dirty="0" smtClean="0">
                <a:solidFill>
                  <a:srgbClr val="002060"/>
                </a:solidFill>
                <a:effectLst>
                  <a:outerShdw blurRad="38100" dist="38100" dir="2700000" algn="tl">
                    <a:srgbClr val="000000">
                      <a:alpha val="43137"/>
                    </a:srgbClr>
                  </a:outerShdw>
                </a:effectLst>
              </a:rPr>
              <a:t>Commodity plans &amp; more initiatives…</a:t>
            </a:r>
            <a:endParaRPr lang="en-US"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sz="quarter" idx="4294967295"/>
          </p:nvPr>
        </p:nvSpPr>
        <p:spPr>
          <a:xfrm>
            <a:off x="296260" y="1443835"/>
            <a:ext cx="8238140" cy="5009501"/>
          </a:xfrm>
          <a:prstGeom prst="rect">
            <a:avLst/>
          </a:prstGeom>
        </p:spPr>
        <p:txBody>
          <a:bodyPr>
            <a:normAutofit fontScale="85000" lnSpcReduction="10000"/>
          </a:bodyPr>
          <a:lstStyle/>
          <a:p>
            <a:pPr eaLnBrk="1" fontAlgn="auto" hangingPunct="1">
              <a:defRPr/>
            </a:pPr>
            <a:r>
              <a:rPr lang="en-US" dirty="0" smtClean="0">
                <a:solidFill>
                  <a:srgbClr val="002060"/>
                </a:solidFill>
              </a:rPr>
              <a:t>Investment into 11 Capital projects  &amp; Operational Budgets for the Department of Fisheries: $11.4 million. </a:t>
            </a:r>
          </a:p>
          <a:p>
            <a:pPr eaLnBrk="1" fontAlgn="auto" hangingPunct="1">
              <a:defRPr/>
            </a:pPr>
            <a:r>
              <a:rPr lang="en-US" dirty="0" smtClean="0">
                <a:solidFill>
                  <a:srgbClr val="002060"/>
                </a:solidFill>
              </a:rPr>
              <a:t>Main focal areas: Food Security, Poverty Alleviation, Alternative Livelihood Projects, Capacity Building of Fishermen, Licensing , Provision of Services (Ice plant), Coastal Fisheries Development .</a:t>
            </a:r>
          </a:p>
          <a:p>
            <a:pPr indent="-342900">
              <a:defRPr/>
            </a:pPr>
            <a:r>
              <a:rPr lang="en-US" dirty="0" smtClean="0">
                <a:solidFill>
                  <a:srgbClr val="002060"/>
                </a:solidFill>
              </a:rPr>
              <a:t>Current </a:t>
            </a:r>
            <a:r>
              <a:rPr lang="en-US" dirty="0" smtClean="0">
                <a:solidFill>
                  <a:srgbClr val="002060"/>
                </a:solidFill>
              </a:rPr>
              <a:t>Regulations: Turtles, </a:t>
            </a:r>
            <a:r>
              <a:rPr lang="en-US" dirty="0" err="1" smtClean="0">
                <a:solidFill>
                  <a:srgbClr val="002060"/>
                </a:solidFill>
              </a:rPr>
              <a:t>Humphead</a:t>
            </a:r>
            <a:r>
              <a:rPr lang="en-US" dirty="0">
                <a:solidFill>
                  <a:srgbClr val="002060"/>
                </a:solidFill>
              </a:rPr>
              <a:t> </a:t>
            </a:r>
            <a:r>
              <a:rPr lang="en-US" dirty="0" smtClean="0">
                <a:solidFill>
                  <a:srgbClr val="002060"/>
                </a:solidFill>
              </a:rPr>
              <a:t>Wrasse.</a:t>
            </a:r>
          </a:p>
          <a:p>
            <a:pPr indent="-342900">
              <a:defRPr/>
            </a:pPr>
            <a:r>
              <a:rPr lang="en-US" dirty="0" smtClean="0">
                <a:solidFill>
                  <a:srgbClr val="002060"/>
                </a:solidFill>
              </a:rPr>
              <a:t>Development /Commodity Plans: Shark, Cetaceans, Sea Cucumber, Fiji Sea Turtle Recovery Plan and Tuna Management Plan.</a:t>
            </a:r>
          </a:p>
          <a:p>
            <a:pPr indent="-342900">
              <a:defRPr/>
            </a:pPr>
            <a:r>
              <a:rPr lang="en-US" dirty="0" smtClean="0">
                <a:solidFill>
                  <a:srgbClr val="002060"/>
                </a:solidFill>
              </a:rPr>
              <a:t>Policies/Plans  underway: Protection of Spawning Aggregation Sites, Gazettal of Marine Protected Areas </a:t>
            </a:r>
          </a:p>
          <a:p>
            <a:pPr marL="0" indent="0" eaLnBrk="1" fontAlgn="auto" hangingPunct="1">
              <a:buFont typeface="Arial" pitchFamily="34" charset="0"/>
              <a:buNone/>
              <a:defRPr/>
            </a:pPr>
            <a:endParaRPr lang="en-US" dirty="0"/>
          </a:p>
          <a:p>
            <a:pPr marL="0" indent="0" eaLnBrk="1" fontAlgn="auto" hangingPunct="1">
              <a:buFont typeface="Arial" pitchFamily="34" charset="0"/>
              <a:buNone/>
              <a:defRPr/>
            </a:pPr>
            <a:endParaRPr lang="en-US" dirty="0" smtClean="0"/>
          </a:p>
          <a:p>
            <a:pPr marL="0" indent="0" eaLnBrk="1" fontAlgn="auto" hangingPunct="1">
              <a:buFont typeface="Arial" pitchFamily="34" charset="0"/>
              <a:buNone/>
              <a:defRPr/>
            </a:pPr>
            <a:endParaRPr lang="en-US" dirty="0" smtClean="0"/>
          </a:p>
        </p:txBody>
      </p:sp>
      <p:sp>
        <p:nvSpPr>
          <p:cNvPr id="5" name="Footer Placeholder 4"/>
          <p:cNvSpPr>
            <a:spLocks noGrp="1"/>
          </p:cNvSpPr>
          <p:nvPr>
            <p:ph type="ftr" sz="quarter" idx="11"/>
          </p:nvPr>
        </p:nvSpPr>
        <p:spPr>
          <a:xfrm>
            <a:off x="59225" y="6483100"/>
            <a:ext cx="8856889" cy="345221"/>
          </a:xfrm>
        </p:spPr>
        <p:txBody>
          <a:bodyPr/>
          <a:lstStyle/>
          <a:p>
            <a:pPr algn="ctr"/>
            <a:r>
              <a:rPr lang="en-US" sz="1800" b="1" dirty="0" smtClean="0">
                <a:solidFill>
                  <a:srgbClr val="002060"/>
                </a:solidFill>
              </a:rPr>
              <a:t>Our Future Generations inherit a Prosperous and Enhanced Fisheries &amp; Forest Sector</a:t>
            </a:r>
            <a:endParaRPr lang="en-US" sz="1800" b="1" dirty="0">
              <a:solidFill>
                <a:srgbClr val="002060"/>
              </a:solidFill>
            </a:endParaRPr>
          </a:p>
        </p:txBody>
      </p:sp>
    </p:spTree>
    <p:extLst>
      <p:ext uri="{BB962C8B-B14F-4D97-AF65-F5344CB8AC3E}">
        <p14:creationId xmlns:p14="http://schemas.microsoft.com/office/powerpoint/2010/main" val="2932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77264"/>
            <a:ext cx="7024430" cy="916230"/>
          </a:xfrm>
        </p:spPr>
        <p:txBody>
          <a:bodyPr>
            <a:normAutofit fontScale="90000"/>
          </a:bodyPr>
          <a:lstStyle/>
          <a:p>
            <a:r>
              <a:rPr lang="en-AU" b="1" dirty="0" smtClean="0">
                <a:solidFill>
                  <a:srgbClr val="002060"/>
                </a:solidFill>
                <a:effectLst>
                  <a:outerShdw blurRad="38100" dist="38100" dir="2700000" algn="tl">
                    <a:srgbClr val="000000">
                      <a:alpha val="43137"/>
                    </a:srgbClr>
                  </a:outerShdw>
                </a:effectLst>
              </a:rPr>
              <a:t>Inter-Government Agency</a:t>
            </a:r>
            <a:r>
              <a:rPr lang="en-AU" b="1" dirty="0" smtClean="0">
                <a:solidFill>
                  <a:srgbClr val="002060"/>
                </a:solidFill>
                <a:effectLst>
                  <a:outerShdw blurRad="38100" dist="38100" dir="2700000" algn="tl">
                    <a:srgbClr val="000000">
                      <a:alpha val="43137"/>
                    </a:srgbClr>
                  </a:outerShdw>
                </a:effectLst>
              </a:rPr>
              <a:t> </a:t>
            </a:r>
            <a:r>
              <a:rPr lang="en-AU" b="1" dirty="0" smtClean="0">
                <a:solidFill>
                  <a:srgbClr val="002060"/>
                </a:solidFill>
                <a:effectLst>
                  <a:outerShdw blurRad="38100" dist="38100" dir="2700000" algn="tl">
                    <a:srgbClr val="000000">
                      <a:alpha val="43137"/>
                    </a:srgbClr>
                  </a:outerShdw>
                </a:effectLst>
              </a:rPr>
              <a:t>Initiatives…</a:t>
            </a:r>
            <a:endParaRPr lang="en-AU"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3555" y="879231"/>
            <a:ext cx="8840647" cy="5603869"/>
          </a:xfrm>
        </p:spPr>
        <p:txBody>
          <a:bodyPr>
            <a:normAutofit fontScale="40000" lnSpcReduction="20000"/>
          </a:bodyPr>
          <a:lstStyle/>
          <a:p>
            <a:r>
              <a:rPr lang="en-AU" sz="4500" dirty="0" smtClean="0">
                <a:solidFill>
                  <a:srgbClr val="FF0000"/>
                </a:solidFill>
              </a:rPr>
              <a:t>Formulation of an  </a:t>
            </a:r>
            <a:r>
              <a:rPr lang="en-AU" sz="4500" dirty="0">
                <a:solidFill>
                  <a:srgbClr val="FF0000"/>
                </a:solidFill>
              </a:rPr>
              <a:t>integrated approach to coastal resource management </a:t>
            </a:r>
            <a:r>
              <a:rPr lang="en-AU" sz="4500" dirty="0" smtClean="0"/>
              <a:t>-consolidated </a:t>
            </a:r>
            <a:r>
              <a:rPr lang="en-AU" sz="4500" b="1" i="1" dirty="0"/>
              <a:t>Integrated Coastal Management </a:t>
            </a:r>
            <a:r>
              <a:rPr lang="en-AU" sz="4500" b="1" i="1" dirty="0" smtClean="0"/>
              <a:t>Framework 2011. </a:t>
            </a:r>
            <a:r>
              <a:rPr lang="en-AU" sz="4500" dirty="0" smtClean="0"/>
              <a:t>The </a:t>
            </a:r>
            <a:r>
              <a:rPr lang="en-AU" sz="4500" dirty="0"/>
              <a:t>framework </a:t>
            </a:r>
            <a:r>
              <a:rPr lang="en-AU" sz="4500" dirty="0" smtClean="0"/>
              <a:t>produced </a:t>
            </a:r>
            <a:r>
              <a:rPr lang="en-AU" sz="4500" dirty="0"/>
              <a:t>by the Fiji Department of Environment </a:t>
            </a:r>
            <a:r>
              <a:rPr lang="en-AU" sz="4500" dirty="0" smtClean="0"/>
              <a:t> reviews </a:t>
            </a:r>
            <a:r>
              <a:rPr lang="en-AU" sz="4500" dirty="0"/>
              <a:t>current coastal conditions in the context </a:t>
            </a:r>
            <a:r>
              <a:rPr lang="en-AU" sz="4500" dirty="0" smtClean="0"/>
              <a:t>of</a:t>
            </a:r>
          </a:p>
          <a:p>
            <a:pPr lvl="1"/>
            <a:r>
              <a:rPr lang="en-AU" sz="4500" dirty="0" smtClean="0"/>
              <a:t>tourism </a:t>
            </a:r>
            <a:r>
              <a:rPr lang="en-AU" sz="4500" dirty="0"/>
              <a:t>development, coral reef degradation, siltation and erosion, harvesting of marine resources, waste management, coastal reclamation and construction and natural disasters among </a:t>
            </a:r>
            <a:r>
              <a:rPr lang="en-AU" sz="4500" dirty="0" smtClean="0"/>
              <a:t>others</a:t>
            </a:r>
          </a:p>
          <a:p>
            <a:pPr lvl="1"/>
            <a:r>
              <a:rPr lang="en-AU" sz="4500" dirty="0" smtClean="0"/>
              <a:t>assesses </a:t>
            </a:r>
            <a:r>
              <a:rPr lang="en-AU" sz="4500" dirty="0"/>
              <a:t>the current legal and institutional governing framework </a:t>
            </a:r>
            <a:r>
              <a:rPr lang="en-AU" sz="4500" dirty="0" smtClean="0"/>
              <a:t>to </a:t>
            </a:r>
            <a:r>
              <a:rPr lang="en-AU" sz="4500" dirty="0"/>
              <a:t>recommend proposals for action and policy towards sustainable coastal resource management for Fiji. </a:t>
            </a:r>
            <a:endParaRPr lang="en-AU" sz="4500" dirty="0" smtClean="0"/>
          </a:p>
          <a:p>
            <a:pPr lvl="1"/>
            <a:r>
              <a:rPr lang="en-AU" sz="4500" dirty="0" smtClean="0"/>
              <a:t>The 2005 </a:t>
            </a:r>
            <a:r>
              <a:rPr lang="en-AU" sz="4500" dirty="0"/>
              <a:t>Environment Management Act (EMA) stipulates the development of a coastal management plan under Section 3(8). </a:t>
            </a:r>
          </a:p>
          <a:p>
            <a:r>
              <a:rPr lang="en-AU" sz="4500" dirty="0" smtClean="0"/>
              <a:t>Strengthening </a:t>
            </a:r>
            <a:r>
              <a:rPr lang="en-AU" sz="4500" dirty="0"/>
              <a:t>work and efforts in </a:t>
            </a:r>
            <a:r>
              <a:rPr lang="en-AU" sz="4500" dirty="0">
                <a:solidFill>
                  <a:srgbClr val="FF0000"/>
                </a:solidFill>
              </a:rPr>
              <a:t>collaboration with its partner non-governmental organizations in addressing coastal resource </a:t>
            </a:r>
            <a:r>
              <a:rPr lang="en-AU" sz="4500" dirty="0" smtClean="0">
                <a:solidFill>
                  <a:srgbClr val="FF0000"/>
                </a:solidFill>
              </a:rPr>
              <a:t>management</a:t>
            </a:r>
          </a:p>
          <a:p>
            <a:pPr lvl="1"/>
            <a:r>
              <a:rPr lang="en-AU" sz="4500" dirty="0" smtClean="0"/>
              <a:t>particular </a:t>
            </a:r>
            <a:r>
              <a:rPr lang="en-AU" sz="4500" dirty="0"/>
              <a:t>significance is the work of the Fiji Locally Managed Marine Area Network (FLMMA). The network has been pivotal in coastal fisheries management in Fiji. </a:t>
            </a:r>
            <a:endParaRPr lang="en-AU" sz="4500" dirty="0" smtClean="0"/>
          </a:p>
          <a:p>
            <a:pPr lvl="1"/>
            <a:r>
              <a:rPr lang="en-AU" sz="4500" dirty="0" smtClean="0"/>
              <a:t>FLMMA </a:t>
            </a:r>
            <a:r>
              <a:rPr lang="en-AU" sz="4500" dirty="0"/>
              <a:t>has expanded rapidly throughout Fiji, aiding communities in the implementation of management tools utilised within the </a:t>
            </a:r>
            <a:r>
              <a:rPr lang="en-AU" sz="4500" dirty="0" err="1"/>
              <a:t>qoliqoli</a:t>
            </a:r>
            <a:r>
              <a:rPr lang="en-AU" sz="4500" dirty="0"/>
              <a:t> (customary fishing grounds). </a:t>
            </a:r>
            <a:endParaRPr lang="en-AU" sz="4500" dirty="0" smtClean="0"/>
          </a:p>
          <a:p>
            <a:pPr lvl="1"/>
            <a:r>
              <a:rPr lang="en-AU" sz="4500" dirty="0" smtClean="0"/>
              <a:t>Most </a:t>
            </a:r>
            <a:r>
              <a:rPr lang="en-AU" sz="4500" dirty="0"/>
              <a:t>notable is a growth in the use of </a:t>
            </a:r>
            <a:r>
              <a:rPr lang="en-AU" sz="4500" dirty="0" err="1"/>
              <a:t>tabus</a:t>
            </a:r>
            <a:r>
              <a:rPr lang="en-AU" sz="4500" dirty="0"/>
              <a:t>, traditional no‐fishing zones. </a:t>
            </a:r>
            <a:r>
              <a:rPr lang="en-AU" sz="4500" dirty="0" smtClean="0"/>
              <a:t>Community‐imposed </a:t>
            </a:r>
            <a:r>
              <a:rPr lang="en-AU" sz="4500" dirty="0" err="1"/>
              <a:t>tabu</a:t>
            </a:r>
            <a:r>
              <a:rPr lang="en-AU" sz="4500" dirty="0"/>
              <a:t> areas are not explicitly recognised in the legal framework for coastal fisheries management.  This is an area needing improvement for Fiji, as the process of legalizing these protected or </a:t>
            </a:r>
            <a:r>
              <a:rPr lang="en-AU" sz="4500" dirty="0" err="1"/>
              <a:t>tabu</a:t>
            </a:r>
            <a:r>
              <a:rPr lang="en-AU" sz="4500" dirty="0"/>
              <a:t> areas through the gazetting process needs reviewing</a:t>
            </a:r>
            <a:r>
              <a:rPr lang="en-AU" sz="4500" dirty="0" smtClean="0"/>
              <a:t>.</a:t>
            </a:r>
            <a:endParaRPr lang="en-AU" sz="4500" dirty="0"/>
          </a:p>
        </p:txBody>
      </p:sp>
      <p:sp>
        <p:nvSpPr>
          <p:cNvPr id="5" name="Footer Placeholder 4"/>
          <p:cNvSpPr>
            <a:spLocks noGrp="1"/>
          </p:cNvSpPr>
          <p:nvPr>
            <p:ph type="ftr" sz="quarter" idx="11"/>
          </p:nvPr>
        </p:nvSpPr>
        <p:spPr>
          <a:xfrm>
            <a:off x="59225" y="6483100"/>
            <a:ext cx="8856889" cy="345221"/>
          </a:xfrm>
        </p:spPr>
        <p:txBody>
          <a:bodyPr/>
          <a:lstStyle/>
          <a:p>
            <a:pPr algn="ctr"/>
            <a:r>
              <a:rPr lang="en-US" sz="1800" b="1" dirty="0" smtClean="0">
                <a:solidFill>
                  <a:srgbClr val="002060"/>
                </a:solidFill>
              </a:rPr>
              <a:t>Our Future Generations inherit a Prosperous and Enhanced Fisheries &amp; Forest Sector</a:t>
            </a:r>
            <a:endParaRPr lang="en-US" sz="1800" b="1" dirty="0">
              <a:solidFill>
                <a:srgbClr val="00206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7409" y="1"/>
            <a:ext cx="1010922" cy="9857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16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4000" b="1" dirty="0" smtClean="0">
                <a:solidFill>
                  <a:srgbClr val="002060"/>
                </a:solidFill>
                <a:effectLst>
                  <a:outerShdw blurRad="38100" dist="38100" dir="2700000" algn="tl">
                    <a:srgbClr val="000000">
                      <a:alpha val="43137"/>
                    </a:srgbClr>
                  </a:outerShdw>
                </a:effectLst>
              </a:rPr>
              <a:t>NGO’s-Local and Regional</a:t>
            </a:r>
            <a:endParaRPr lang="en-US" sz="4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sz="quarter" idx="4294967295"/>
          </p:nvPr>
        </p:nvSpPr>
        <p:spPr>
          <a:xfrm>
            <a:off x="296260" y="1600200"/>
            <a:ext cx="8551480" cy="4577490"/>
          </a:xfrm>
          <a:prstGeom prst="rect">
            <a:avLst/>
          </a:prstGeom>
        </p:spPr>
        <p:txBody>
          <a:bodyPr>
            <a:noAutofit/>
          </a:bodyPr>
          <a:lstStyle/>
          <a:p>
            <a:pPr eaLnBrk="1" fontAlgn="auto" hangingPunct="1">
              <a:defRPr/>
            </a:pPr>
            <a:r>
              <a:rPr lang="en-US" sz="3600" dirty="0" smtClean="0">
                <a:solidFill>
                  <a:srgbClr val="002060"/>
                </a:solidFill>
              </a:rPr>
              <a:t>Support towards Government Initiatives towards Sustainable Management of Marine &amp; Terrestrial Resources.</a:t>
            </a:r>
          </a:p>
          <a:p>
            <a:pPr eaLnBrk="1" fontAlgn="auto" hangingPunct="1">
              <a:buFontTx/>
              <a:buChar char="-"/>
              <a:defRPr/>
            </a:pPr>
            <a:r>
              <a:rPr lang="en-US" sz="3600" dirty="0" smtClean="0">
                <a:solidFill>
                  <a:srgbClr val="002060"/>
                </a:solidFill>
              </a:rPr>
              <a:t>Funding, Capacity Building, Training, Scientific Research, Technical Advisory Services.</a:t>
            </a:r>
          </a:p>
          <a:p>
            <a:pPr eaLnBrk="1" fontAlgn="auto" hangingPunct="1">
              <a:buFontTx/>
              <a:buChar char="-"/>
              <a:defRPr/>
            </a:pPr>
            <a:r>
              <a:rPr lang="en-US" sz="3600" dirty="0" err="1" smtClean="0">
                <a:solidFill>
                  <a:srgbClr val="002060"/>
                </a:solidFill>
              </a:rPr>
              <a:t>Eg</a:t>
            </a:r>
            <a:r>
              <a:rPr lang="en-US" sz="3600" dirty="0" smtClean="0">
                <a:solidFill>
                  <a:srgbClr val="002060"/>
                </a:solidFill>
              </a:rPr>
              <a:t>: FLMMA Network – 10 years – FJ $6 million.</a:t>
            </a:r>
            <a:endParaRPr lang="en-US" sz="3600" dirty="0">
              <a:solidFill>
                <a:srgbClr val="002060"/>
              </a:solidFill>
            </a:endParaRPr>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195" y="13652"/>
            <a:ext cx="1719263" cy="1676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a:spLocks noGrp="1"/>
          </p:cNvSpPr>
          <p:nvPr>
            <p:ph type="ftr" sz="quarter" idx="11"/>
          </p:nvPr>
        </p:nvSpPr>
        <p:spPr>
          <a:xfrm>
            <a:off x="59225" y="6483100"/>
            <a:ext cx="8856889" cy="345221"/>
          </a:xfrm>
        </p:spPr>
        <p:txBody>
          <a:bodyPr/>
          <a:lstStyle/>
          <a:p>
            <a:pPr algn="ctr"/>
            <a:r>
              <a:rPr lang="en-US" sz="1800" b="1" dirty="0" smtClean="0">
                <a:solidFill>
                  <a:srgbClr val="002060"/>
                </a:solidFill>
              </a:rPr>
              <a:t>Our Future Generations inherit a Prosperous and Enhanced Fisheries &amp; Forest Sector</a:t>
            </a:r>
            <a:endParaRPr lang="en-US" sz="1800" b="1" dirty="0">
              <a:solidFill>
                <a:srgbClr val="002060"/>
              </a:solidFill>
            </a:endParaRPr>
          </a:p>
        </p:txBody>
      </p:sp>
    </p:spTree>
    <p:extLst>
      <p:ext uri="{BB962C8B-B14F-4D97-AF65-F5344CB8AC3E}">
        <p14:creationId xmlns:p14="http://schemas.microsoft.com/office/powerpoint/2010/main" val="356113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400" b="1" dirty="0" smtClean="0">
                <a:solidFill>
                  <a:srgbClr val="002060"/>
                </a:solidFill>
                <a:effectLst>
                  <a:outerShdw blurRad="38100" dist="38100" dir="2700000" algn="tl">
                    <a:srgbClr val="000000">
                      <a:alpha val="43137"/>
                    </a:srgbClr>
                  </a:outerShdw>
                </a:effectLst>
              </a:rPr>
              <a:t>Planning 4 Tomorrow!!</a:t>
            </a:r>
            <a:endParaRPr lang="en-AU" sz="44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68760"/>
            <a:ext cx="7620000" cy="5132040"/>
          </a:xfrm>
        </p:spPr>
        <p:txBody>
          <a:bodyPr>
            <a:normAutofit/>
          </a:bodyPr>
          <a:lstStyle/>
          <a:p>
            <a:pPr marL="114300" indent="0" algn="ctr">
              <a:buNone/>
            </a:pPr>
            <a:r>
              <a:rPr lang="en-AU" sz="2400" b="1" dirty="0" smtClean="0">
                <a:effectLst>
                  <a:outerShdw blurRad="38100" dist="38100" dir="2700000" algn="tl">
                    <a:srgbClr val="000000">
                      <a:alpha val="43137"/>
                    </a:srgbClr>
                  </a:outerShdw>
                </a:effectLst>
              </a:rPr>
              <a:t>An INTEGRATED APPROACH!</a:t>
            </a:r>
            <a:endParaRPr lang="en-AU" sz="2400" b="1" dirty="0">
              <a:effectLst>
                <a:outerShdw blurRad="38100" dist="38100" dir="2700000" algn="tl">
                  <a:srgbClr val="000000">
                    <a:alpha val="43137"/>
                  </a:srgbClr>
                </a:outerShdw>
              </a:effectLst>
            </a:endParaRPr>
          </a:p>
          <a:p>
            <a:pPr marL="114300" indent="0" algn="ctr">
              <a:buNone/>
            </a:pPr>
            <a:r>
              <a:rPr lang="en-AU" sz="2400" dirty="0" smtClean="0"/>
              <a:t>The current </a:t>
            </a:r>
            <a:r>
              <a:rPr lang="en-AU" sz="2400" dirty="0"/>
              <a:t>approach to managing Fiji’s </a:t>
            </a:r>
            <a:r>
              <a:rPr lang="en-AU" sz="2400" dirty="0" smtClean="0"/>
              <a:t>precious coastal </a:t>
            </a:r>
            <a:r>
              <a:rPr lang="en-AU" sz="2400" dirty="0"/>
              <a:t>and marine resources is a </a:t>
            </a:r>
            <a:r>
              <a:rPr lang="en-AU" sz="2400" b="1" dirty="0"/>
              <a:t>combination of sectoral government policies and local </a:t>
            </a:r>
            <a:r>
              <a:rPr lang="en-AU" sz="2400" b="1" dirty="0" smtClean="0"/>
              <a:t>level initiatives</a:t>
            </a:r>
            <a:r>
              <a:rPr lang="en-AU" sz="2400" dirty="0"/>
              <a:t>. These initiatives are </a:t>
            </a:r>
            <a:r>
              <a:rPr lang="en-AU" sz="2400" b="1" dirty="0"/>
              <a:t>important</a:t>
            </a:r>
            <a:r>
              <a:rPr lang="en-AU" sz="2400" dirty="0"/>
              <a:t> and in some </a:t>
            </a:r>
            <a:r>
              <a:rPr lang="en-AU" sz="2400" dirty="0" smtClean="0"/>
              <a:t>cases have </a:t>
            </a:r>
            <a:r>
              <a:rPr lang="en-AU" sz="2400" b="1" dirty="0" smtClean="0"/>
              <a:t>achieved significant</a:t>
            </a:r>
            <a:r>
              <a:rPr lang="en-AU" sz="2400" b="1" dirty="0"/>
              <a:t>, </a:t>
            </a:r>
            <a:r>
              <a:rPr lang="en-AU" sz="2400" b="1" dirty="0" smtClean="0"/>
              <a:t>positive results</a:t>
            </a:r>
            <a:r>
              <a:rPr lang="en-AU" sz="2400" dirty="0" smtClean="0"/>
              <a:t>!</a:t>
            </a:r>
          </a:p>
          <a:p>
            <a:pPr marL="114300" indent="0" algn="ctr">
              <a:buNone/>
            </a:pPr>
            <a:r>
              <a:rPr lang="en-AU" sz="2400" b="1" dirty="0" smtClean="0"/>
              <a:t>ICRM </a:t>
            </a:r>
            <a:r>
              <a:rPr lang="en-AU" sz="2400" dirty="0"/>
              <a:t>is a continuous and </a:t>
            </a:r>
            <a:r>
              <a:rPr lang="en-AU" sz="2400" dirty="0" smtClean="0"/>
              <a:t>dynamic process </a:t>
            </a:r>
            <a:r>
              <a:rPr lang="en-AU" sz="2400" dirty="0"/>
              <a:t>that </a:t>
            </a:r>
            <a:r>
              <a:rPr lang="en-AU" sz="2400" b="1" dirty="0"/>
              <a:t>unites government </a:t>
            </a:r>
            <a:r>
              <a:rPr lang="en-AU" sz="2400" b="1" dirty="0" smtClean="0"/>
              <a:t>and the </a:t>
            </a:r>
            <a:r>
              <a:rPr lang="en-AU" sz="2400" b="1" dirty="0"/>
              <a:t>community</a:t>
            </a:r>
            <a:r>
              <a:rPr lang="en-AU" sz="2400" dirty="0"/>
              <a:t>, </a:t>
            </a:r>
            <a:r>
              <a:rPr lang="en-AU" sz="2400" b="1" dirty="0"/>
              <a:t>sciences </a:t>
            </a:r>
            <a:r>
              <a:rPr lang="en-AU" sz="2400" b="1" dirty="0" smtClean="0"/>
              <a:t>and management</a:t>
            </a:r>
            <a:r>
              <a:rPr lang="en-AU" sz="2400" dirty="0"/>
              <a:t>, and </a:t>
            </a:r>
            <a:r>
              <a:rPr lang="en-AU" sz="2400" b="1" dirty="0"/>
              <a:t>sectoral </a:t>
            </a:r>
            <a:r>
              <a:rPr lang="en-AU" sz="2400" b="1" dirty="0" smtClean="0"/>
              <a:t>and public </a:t>
            </a:r>
            <a:r>
              <a:rPr lang="en-AU" sz="2400" b="1" dirty="0"/>
              <a:t>interest</a:t>
            </a:r>
            <a:r>
              <a:rPr lang="en-AU" sz="2400" dirty="0"/>
              <a:t> in preparing </a:t>
            </a:r>
            <a:r>
              <a:rPr lang="en-AU" sz="2400" dirty="0" smtClean="0"/>
              <a:t>and implementing </a:t>
            </a:r>
            <a:r>
              <a:rPr lang="en-AU" sz="2400" dirty="0"/>
              <a:t>an </a:t>
            </a:r>
            <a:r>
              <a:rPr lang="en-AU" sz="2400" dirty="0" smtClean="0"/>
              <a:t>integrated management </a:t>
            </a:r>
            <a:r>
              <a:rPr lang="en-AU" sz="2400" dirty="0"/>
              <a:t>plan for the </a:t>
            </a:r>
            <a:r>
              <a:rPr lang="en-AU" sz="2400" dirty="0" smtClean="0"/>
              <a:t>protection and </a:t>
            </a:r>
            <a:r>
              <a:rPr lang="en-AU" sz="2400" dirty="0"/>
              <a:t>development of </a:t>
            </a:r>
            <a:r>
              <a:rPr lang="en-AU" sz="2400" dirty="0" smtClean="0"/>
              <a:t>our coastal ecosystems </a:t>
            </a:r>
            <a:r>
              <a:rPr lang="en-AU" sz="2400" dirty="0"/>
              <a:t>and </a:t>
            </a:r>
            <a:r>
              <a:rPr lang="en-AU" sz="2400" dirty="0" smtClean="0"/>
              <a:t>resources!</a:t>
            </a:r>
            <a:endParaRPr lang="en-AU"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23" y="69490"/>
            <a:ext cx="1719263" cy="1676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4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4900"/>
            <a:ext cx="8229600" cy="5802790"/>
          </a:xfrm>
        </p:spPr>
        <p:txBody>
          <a:bodyPr>
            <a:normAutofit/>
          </a:bodyPr>
          <a:lstStyle/>
          <a:p>
            <a:pPr algn="ctr"/>
            <a:r>
              <a:rPr lang="en-AU" sz="4400" b="1" dirty="0" err="1" smtClean="0">
                <a:solidFill>
                  <a:srgbClr val="002060"/>
                </a:solidFill>
                <a:effectLst>
                  <a:outerShdw blurRad="38100" dist="38100" dir="2700000" algn="tl">
                    <a:srgbClr val="000000">
                      <a:alpha val="43137"/>
                    </a:srgbClr>
                  </a:outerShdw>
                </a:effectLst>
              </a:rPr>
              <a:t>Vinaka</a:t>
            </a:r>
            <a:r>
              <a:rPr lang="en-AU" sz="4400" b="1" dirty="0" smtClean="0">
                <a:solidFill>
                  <a:srgbClr val="002060"/>
                </a:solidFill>
                <a:effectLst>
                  <a:outerShdw blurRad="38100" dist="38100" dir="2700000" algn="tl">
                    <a:srgbClr val="000000">
                      <a:alpha val="43137"/>
                    </a:srgbClr>
                  </a:outerShdw>
                </a:effectLst>
              </a:rPr>
              <a:t> </a:t>
            </a:r>
            <a:r>
              <a:rPr lang="en-AU" sz="4400" b="1" dirty="0" err="1" smtClean="0">
                <a:solidFill>
                  <a:srgbClr val="002060"/>
                </a:solidFill>
                <a:effectLst>
                  <a:outerShdw blurRad="38100" dist="38100" dir="2700000" algn="tl">
                    <a:srgbClr val="000000">
                      <a:alpha val="43137"/>
                    </a:srgbClr>
                  </a:outerShdw>
                </a:effectLst>
              </a:rPr>
              <a:t>Vakalevu</a:t>
            </a:r>
            <a:r>
              <a:rPr lang="en-AU" sz="4400" b="1" dirty="0" smtClean="0">
                <a:solidFill>
                  <a:srgbClr val="002060"/>
                </a:solidFill>
                <a:effectLst>
                  <a:outerShdw blurRad="38100" dist="38100" dir="2700000" algn="tl">
                    <a:srgbClr val="000000">
                      <a:alpha val="43137"/>
                    </a:srgbClr>
                  </a:outerShdw>
                </a:effectLst>
              </a:rPr>
              <a:t>!!</a:t>
            </a:r>
            <a:endParaRPr lang="en-AU" sz="4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5943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640" y="219075"/>
            <a:ext cx="3130632" cy="2803770"/>
          </a:xfrm>
          <a:prstGeom prst="rect">
            <a:avLst/>
          </a:prstGeom>
          <a:ln>
            <a:noFill/>
          </a:ln>
          <a:effectLst>
            <a:softEdge rad="112500"/>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10349">
            <a:off x="616374" y="4764042"/>
            <a:ext cx="1876768" cy="1839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15108">
            <a:off x="3586959" y="5114018"/>
            <a:ext cx="1589080" cy="14653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37220">
            <a:off x="6089750" y="3789342"/>
            <a:ext cx="2536740" cy="23527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122" name="Text Box 7"/>
          <p:cNvSpPr txBox="1">
            <a:spLocks noChangeArrowheads="1"/>
          </p:cNvSpPr>
          <p:nvPr/>
        </p:nvSpPr>
        <p:spPr bwMode="auto">
          <a:xfrm>
            <a:off x="1371600" y="946150"/>
            <a:ext cx="601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50000"/>
              </a:spcBef>
              <a:buClrTx/>
              <a:buSzTx/>
              <a:buFontTx/>
              <a:buNone/>
            </a:pPr>
            <a:endParaRPr lang="en-US" altLang="en-US" sz="3200" b="1" dirty="0">
              <a:solidFill>
                <a:srgbClr val="472400"/>
              </a:solidFill>
              <a:latin typeface="Times" pitchFamily="18" charset="0"/>
            </a:endParaRPr>
          </a:p>
        </p:txBody>
      </p:sp>
      <p:sp>
        <p:nvSpPr>
          <p:cNvPr id="5123" name="Text Box 5"/>
          <p:cNvSpPr txBox="1">
            <a:spLocks noChangeArrowheads="1"/>
          </p:cNvSpPr>
          <p:nvPr/>
        </p:nvSpPr>
        <p:spPr bwMode="auto">
          <a:xfrm>
            <a:off x="169047" y="112564"/>
            <a:ext cx="7772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50000"/>
              </a:spcBef>
              <a:buClrTx/>
              <a:buSzTx/>
              <a:buFontTx/>
              <a:buNone/>
            </a:pPr>
            <a:r>
              <a:rPr lang="en-NZ" altLang="en-US" sz="4400" b="1" dirty="0" smtClean="0">
                <a:solidFill>
                  <a:srgbClr val="002060"/>
                </a:solidFill>
                <a:effectLst>
                  <a:outerShdw blurRad="38100" dist="38100" dir="2700000" algn="tl">
                    <a:srgbClr val="000000">
                      <a:alpha val="43137"/>
                    </a:srgbClr>
                  </a:outerShdw>
                </a:effectLst>
                <a:latin typeface="+mj-lt"/>
                <a:cs typeface="MV Boli" pitchFamily="2" charset="0"/>
              </a:rPr>
              <a:t>Fiji</a:t>
            </a:r>
            <a:endParaRPr lang="en-US" altLang="en-US" sz="4400" b="1" dirty="0">
              <a:solidFill>
                <a:srgbClr val="002060"/>
              </a:solidFill>
              <a:effectLst>
                <a:outerShdw blurRad="38100" dist="38100" dir="2700000" algn="tl">
                  <a:srgbClr val="000000">
                    <a:alpha val="43137"/>
                  </a:srgbClr>
                </a:outerShdw>
              </a:effectLst>
              <a:latin typeface="+mj-lt"/>
              <a:cs typeface="MV Boli" pitchFamily="2" charset="0"/>
            </a:endParaRPr>
          </a:p>
        </p:txBody>
      </p:sp>
      <p:sp>
        <p:nvSpPr>
          <p:cNvPr id="4100" name="Content Placeholder 4"/>
          <p:cNvSpPr>
            <a:spLocks noGrp="1"/>
          </p:cNvSpPr>
          <p:nvPr>
            <p:ph idx="1"/>
          </p:nvPr>
        </p:nvSpPr>
        <p:spPr>
          <a:xfrm>
            <a:off x="179512" y="946150"/>
            <a:ext cx="6448425" cy="4927054"/>
          </a:xfrm>
        </p:spPr>
        <p:txBody>
          <a:bodyPr>
            <a:normAutofit fontScale="70000" lnSpcReduction="20000"/>
          </a:bodyPr>
          <a:lstStyle/>
          <a:p>
            <a:pPr marL="0" indent="0" eaLnBrk="1" hangingPunct="1">
              <a:buFont typeface="Wingdings 2" pitchFamily="18" charset="2"/>
              <a:buNone/>
              <a:defRPr/>
            </a:pPr>
            <a:r>
              <a:rPr lang="en-NZ" altLang="en-US" sz="3400" b="1" dirty="0" smtClean="0"/>
              <a:t>PHYSICAL ENVIRONMENT</a:t>
            </a:r>
            <a:endParaRPr lang="en-US" altLang="en-US" sz="3400" b="1" dirty="0" smtClean="0"/>
          </a:p>
          <a:p>
            <a:pPr eaLnBrk="1" hangingPunct="1">
              <a:defRPr/>
            </a:pPr>
            <a:r>
              <a:rPr lang="en-AU" sz="3400" b="1" dirty="0" smtClean="0"/>
              <a:t>Location</a:t>
            </a:r>
            <a:r>
              <a:rPr lang="en-AU" sz="3400" dirty="0" smtClean="0"/>
              <a:t>	: Heart of the Pacific Ocean</a:t>
            </a:r>
          </a:p>
          <a:p>
            <a:pPr eaLnBrk="1" hangingPunct="1">
              <a:defRPr/>
            </a:pPr>
            <a:r>
              <a:rPr lang="en-AU" sz="3400" b="1" dirty="0" smtClean="0"/>
              <a:t>Position</a:t>
            </a:r>
            <a:r>
              <a:rPr lang="en-AU" sz="3400" dirty="0" smtClean="0"/>
              <a:t>	: Long. 174</a:t>
            </a:r>
            <a:r>
              <a:rPr lang="en-AU" sz="3400" baseline="30000" dirty="0" smtClean="0"/>
              <a:t>0</a:t>
            </a:r>
            <a:r>
              <a:rPr lang="en-AU" sz="3400" dirty="0" smtClean="0"/>
              <a:t>East/178</a:t>
            </a:r>
            <a:r>
              <a:rPr lang="en-AU" sz="3400" baseline="30000" dirty="0" smtClean="0"/>
              <a:t>0</a:t>
            </a:r>
            <a:r>
              <a:rPr lang="en-AU" sz="3400" dirty="0" smtClean="0"/>
              <a:t>West of 		  Greenwich; Lat. 12</a:t>
            </a:r>
            <a:r>
              <a:rPr lang="en-AU" sz="3400" baseline="30000" dirty="0" smtClean="0"/>
              <a:t>0</a:t>
            </a:r>
            <a:r>
              <a:rPr lang="en-AU" sz="3400" dirty="0" smtClean="0"/>
              <a:t>S/22</a:t>
            </a:r>
            <a:r>
              <a:rPr lang="en-AU" sz="3400" baseline="30000" dirty="0" smtClean="0"/>
              <a:t>0</a:t>
            </a:r>
            <a:r>
              <a:rPr lang="en-AU" sz="3400" dirty="0" smtClean="0"/>
              <a:t>South</a:t>
            </a:r>
            <a:endParaRPr lang="en-US" altLang="en-US" sz="3400" dirty="0" smtClean="0"/>
          </a:p>
          <a:p>
            <a:pPr eaLnBrk="1" hangingPunct="1">
              <a:defRPr/>
            </a:pPr>
            <a:r>
              <a:rPr lang="en-US" altLang="en-US" sz="3400" b="1" dirty="0" smtClean="0"/>
              <a:t>Land Area      </a:t>
            </a:r>
            <a:r>
              <a:rPr lang="en-US" altLang="en-US" sz="3400" dirty="0" smtClean="0"/>
              <a:t>: 18,331 km</a:t>
            </a:r>
            <a:r>
              <a:rPr lang="en-US" altLang="en-US" sz="3400" baseline="30000" dirty="0" smtClean="0"/>
              <a:t>2</a:t>
            </a:r>
            <a:r>
              <a:rPr lang="en-US" altLang="en-US" sz="3400" dirty="0" smtClean="0"/>
              <a:t>  </a:t>
            </a:r>
          </a:p>
          <a:p>
            <a:pPr marL="0" indent="0" eaLnBrk="1" hangingPunct="1">
              <a:buFont typeface="Wingdings 2" pitchFamily="18" charset="2"/>
              <a:buNone/>
              <a:defRPr/>
            </a:pPr>
            <a:r>
              <a:rPr lang="en-AU" sz="3400" dirty="0" smtClean="0"/>
              <a:t>(Group of 300 islands; Agriculture Land: 4,280 sq. km; Forest area: 9,800 sq. km; arable land: 170,000 hectares )</a:t>
            </a:r>
            <a:endParaRPr lang="en-AU" sz="3400" dirty="0"/>
          </a:p>
          <a:p>
            <a:pPr eaLnBrk="1" hangingPunct="1">
              <a:defRPr/>
            </a:pPr>
            <a:r>
              <a:rPr lang="en-US" sz="3400" b="1" dirty="0" smtClean="0"/>
              <a:t>Total sea area </a:t>
            </a:r>
            <a:r>
              <a:rPr lang="en-US" sz="3400" dirty="0" smtClean="0"/>
              <a:t> [Approx.] : </a:t>
            </a:r>
            <a:r>
              <a:rPr lang="en-US" sz="3400" dirty="0"/>
              <a:t>&gt;</a:t>
            </a:r>
            <a:r>
              <a:rPr lang="en-US" sz="3400" b="1" dirty="0" smtClean="0"/>
              <a:t>1.3million Sq. km</a:t>
            </a:r>
          </a:p>
          <a:p>
            <a:pPr marL="0" indent="0" eaLnBrk="1" hangingPunct="1">
              <a:buFont typeface="Wingdings 2" pitchFamily="18" charset="2"/>
              <a:buNone/>
              <a:defRPr/>
            </a:pPr>
            <a:r>
              <a:rPr lang="en-NZ" sz="3400" dirty="0" smtClean="0"/>
              <a:t>(</a:t>
            </a:r>
            <a:r>
              <a:rPr lang="en-AU" sz="3400" dirty="0" smtClean="0"/>
              <a:t>EEZ 1.3 million sq.km.; </a:t>
            </a:r>
            <a:r>
              <a:rPr lang="en-AU" sz="3400" b="1" u="sng" dirty="0" smtClean="0">
                <a:effectLst>
                  <a:outerShdw blurRad="38100" dist="38100" dir="2700000" algn="tl">
                    <a:srgbClr val="000000">
                      <a:alpha val="43137"/>
                    </a:srgbClr>
                  </a:outerShdw>
                </a:effectLst>
              </a:rPr>
              <a:t>Coastline 5,010km</a:t>
            </a:r>
            <a:r>
              <a:rPr lang="en-AU" sz="3400" dirty="0" smtClean="0"/>
              <a:t>; Reef area 10,020 sq. km.; Mangrove area 385 sq.km)</a:t>
            </a:r>
          </a:p>
          <a:p>
            <a:pPr marL="0" indent="0" eaLnBrk="1" hangingPunct="1">
              <a:buFont typeface="Wingdings 2" pitchFamily="18" charset="2"/>
              <a:buNone/>
              <a:defRPr/>
            </a:pPr>
            <a:endParaRPr lang="en-US" b="1" dirty="0" smtClean="0"/>
          </a:p>
          <a:p>
            <a:pPr marL="1252538" lvl="4" indent="0" eaLnBrk="1" hangingPunct="1">
              <a:buFont typeface="Wingdings 2" pitchFamily="18" charset="2"/>
              <a:buNone/>
              <a:defRPr/>
            </a:pPr>
            <a:endParaRPr lang="en-AU" altLang="en-US" sz="1200" dirty="0" smtClean="0">
              <a:solidFill>
                <a:srgbClr val="4F2F18"/>
              </a:solidFill>
              <a:cs typeface="Times" pitchFamily="18" charset="0"/>
            </a:endParaRPr>
          </a:p>
          <a:p>
            <a:pPr eaLnBrk="1" hangingPunct="1">
              <a:buFont typeface="Wingdings 2" pitchFamily="18" charset="2"/>
              <a:buNone/>
              <a:defRPr/>
            </a:pPr>
            <a:r>
              <a:rPr lang="en-AU" altLang="en-US" sz="1800" b="1" dirty="0" smtClean="0">
                <a:solidFill>
                  <a:srgbClr val="4F2F18"/>
                </a:solidFill>
                <a:cs typeface="Times" pitchFamily="18" charset="0"/>
              </a:rPr>
              <a:t> </a:t>
            </a:r>
          </a:p>
          <a:p>
            <a:pPr eaLnBrk="1" hangingPunct="1">
              <a:buFont typeface="Wingdings 2" pitchFamily="18" charset="2"/>
              <a:buNone/>
              <a:defRPr/>
            </a:pPr>
            <a:r>
              <a:rPr lang="en-AU" altLang="en-US" sz="1600" b="1" dirty="0" smtClean="0">
                <a:solidFill>
                  <a:srgbClr val="4F2F18"/>
                </a:solidFill>
                <a:latin typeface="Times" pitchFamily="18" charset="0"/>
                <a:cs typeface="Times" pitchFamily="18" charset="0"/>
              </a:rPr>
              <a:t>        </a:t>
            </a:r>
            <a:endParaRPr lang="en-AU" altLang="en-US" sz="1800" b="1" dirty="0" smtClean="0">
              <a:latin typeface="Tahoma" pitchFamily="34" charset="0"/>
            </a:endParaRPr>
          </a:p>
        </p:txBody>
      </p:sp>
    </p:spTree>
    <p:extLst>
      <p:ext uri="{BB962C8B-B14F-4D97-AF65-F5344CB8AC3E}">
        <p14:creationId xmlns:p14="http://schemas.microsoft.com/office/powerpoint/2010/main" val="3633891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additive="base">
                                        <p:cTn id="7" dur="500" fill="hold"/>
                                        <p:tgtEl>
                                          <p:spTgt spid="4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0">
                                            <p:txEl>
                                              <p:pRg st="1" end="1"/>
                                            </p:txEl>
                                          </p:spTgt>
                                        </p:tgtEl>
                                        <p:attrNameLst>
                                          <p:attrName>style.visibility</p:attrName>
                                        </p:attrNameLst>
                                      </p:cBhvr>
                                      <p:to>
                                        <p:strVal val="visible"/>
                                      </p:to>
                                    </p:set>
                                    <p:anim calcmode="lin" valueType="num">
                                      <p:cBhvr additive="base">
                                        <p:cTn id="13" dur="500" fill="hold"/>
                                        <p:tgtEl>
                                          <p:spTgt spid="41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0">
                                            <p:txEl>
                                              <p:pRg st="2" end="2"/>
                                            </p:txEl>
                                          </p:spTgt>
                                        </p:tgtEl>
                                        <p:attrNameLst>
                                          <p:attrName>style.visibility</p:attrName>
                                        </p:attrNameLst>
                                      </p:cBhvr>
                                      <p:to>
                                        <p:strVal val="visible"/>
                                      </p:to>
                                    </p:set>
                                    <p:anim calcmode="lin" valueType="num">
                                      <p:cBhvr additive="base">
                                        <p:cTn id="19" dur="500" fill="hold"/>
                                        <p:tgtEl>
                                          <p:spTgt spid="41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00">
                                            <p:txEl>
                                              <p:pRg st="3" end="3"/>
                                            </p:txEl>
                                          </p:spTgt>
                                        </p:tgtEl>
                                        <p:attrNameLst>
                                          <p:attrName>style.visibility</p:attrName>
                                        </p:attrNameLst>
                                      </p:cBhvr>
                                      <p:to>
                                        <p:strVal val="visible"/>
                                      </p:to>
                                    </p:set>
                                    <p:anim calcmode="lin" valueType="num">
                                      <p:cBhvr additive="base">
                                        <p:cTn id="25" dur="500" fill="hold"/>
                                        <p:tgtEl>
                                          <p:spTgt spid="41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00">
                                            <p:txEl>
                                              <p:pRg st="4" end="4"/>
                                            </p:txEl>
                                          </p:spTgt>
                                        </p:tgtEl>
                                        <p:attrNameLst>
                                          <p:attrName>style.visibility</p:attrName>
                                        </p:attrNameLst>
                                      </p:cBhvr>
                                      <p:to>
                                        <p:strVal val="visible"/>
                                      </p:to>
                                    </p:set>
                                    <p:anim calcmode="lin" valueType="num">
                                      <p:cBhvr additive="base">
                                        <p:cTn id="31" dur="500" fill="hold"/>
                                        <p:tgtEl>
                                          <p:spTgt spid="410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00">
                                            <p:txEl>
                                              <p:pRg st="5" end="5"/>
                                            </p:txEl>
                                          </p:spTgt>
                                        </p:tgtEl>
                                        <p:attrNameLst>
                                          <p:attrName>style.visibility</p:attrName>
                                        </p:attrNameLst>
                                      </p:cBhvr>
                                      <p:to>
                                        <p:strVal val="visible"/>
                                      </p:to>
                                    </p:set>
                                    <p:anim calcmode="lin" valueType="num">
                                      <p:cBhvr additive="base">
                                        <p:cTn id="37" dur="500" fill="hold"/>
                                        <p:tgtEl>
                                          <p:spTgt spid="410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0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00">
                                            <p:txEl>
                                              <p:pRg st="6" end="6"/>
                                            </p:txEl>
                                          </p:spTgt>
                                        </p:tgtEl>
                                        <p:attrNameLst>
                                          <p:attrName>style.visibility</p:attrName>
                                        </p:attrNameLst>
                                      </p:cBhvr>
                                      <p:to>
                                        <p:strVal val="visible"/>
                                      </p:to>
                                    </p:set>
                                    <p:anim calcmode="lin" valueType="num">
                                      <p:cBhvr additive="base">
                                        <p:cTn id="43" dur="500" fill="hold"/>
                                        <p:tgtEl>
                                          <p:spTgt spid="410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0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100">
                                            <p:txEl>
                                              <p:pRg st="9" end="9"/>
                                            </p:txEl>
                                          </p:spTgt>
                                        </p:tgtEl>
                                        <p:attrNameLst>
                                          <p:attrName>style.visibility</p:attrName>
                                        </p:attrNameLst>
                                      </p:cBhvr>
                                      <p:to>
                                        <p:strVal val="visible"/>
                                      </p:to>
                                    </p:set>
                                    <p:anim calcmode="lin" valueType="num">
                                      <p:cBhvr additive="base">
                                        <p:cTn id="49" dur="500" fill="hold"/>
                                        <p:tgtEl>
                                          <p:spTgt spid="4100">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0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00">
                                            <p:txEl>
                                              <p:pRg st="10" end="10"/>
                                            </p:txEl>
                                          </p:spTgt>
                                        </p:tgtEl>
                                        <p:attrNameLst>
                                          <p:attrName>style.visibility</p:attrName>
                                        </p:attrNameLst>
                                      </p:cBhvr>
                                      <p:to>
                                        <p:strVal val="visible"/>
                                      </p:to>
                                    </p:set>
                                    <p:anim calcmode="lin" valueType="num">
                                      <p:cBhvr additive="base">
                                        <p:cTn id="55" dur="500" fill="hold"/>
                                        <p:tgtEl>
                                          <p:spTgt spid="4100">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10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0647"/>
            <a:ext cx="4338170" cy="6517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374650"/>
            <a:ext cx="441960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Title 1"/>
          <p:cNvSpPr>
            <a:spLocks noGrp="1"/>
          </p:cNvSpPr>
          <p:nvPr>
            <p:ph type="title"/>
          </p:nvPr>
        </p:nvSpPr>
        <p:spPr>
          <a:xfrm>
            <a:off x="88600" y="260647"/>
            <a:ext cx="4419600" cy="572368"/>
          </a:xfrm>
        </p:spPr>
        <p:txBody>
          <a:bodyPr>
            <a:noAutofit/>
          </a:bodyPr>
          <a:lstStyle/>
          <a:p>
            <a:r>
              <a:rPr lang="en-NZ" altLang="en-US" sz="4000" b="1" dirty="0" smtClean="0">
                <a:solidFill>
                  <a:srgbClr val="002060"/>
                </a:solidFill>
                <a:effectLst>
                  <a:outerShdw blurRad="38100" dist="38100" dir="2700000" algn="tl">
                    <a:srgbClr val="000000">
                      <a:alpha val="43137"/>
                    </a:srgbClr>
                  </a:outerShdw>
                </a:effectLst>
                <a:ea typeface="MV Boli" pitchFamily="2" charset="0"/>
                <a:cs typeface="MV Boli" pitchFamily="2" charset="0"/>
              </a:rPr>
              <a:t>Maritime Limits</a:t>
            </a:r>
            <a:endParaRPr lang="en-US" altLang="en-US" sz="4000" b="1" dirty="0" smtClean="0">
              <a:solidFill>
                <a:srgbClr val="002060"/>
              </a:solidFill>
              <a:effectLst>
                <a:outerShdw blurRad="38100" dist="38100" dir="2700000" algn="tl">
                  <a:srgbClr val="000000">
                    <a:alpha val="43137"/>
                  </a:srgbClr>
                </a:outerShdw>
              </a:effectLst>
              <a:ea typeface="MV Boli" pitchFamily="2" charset="0"/>
              <a:cs typeface="MV Boli" pitchFamily="2" charset="0"/>
            </a:endParaRPr>
          </a:p>
        </p:txBody>
      </p:sp>
      <p:sp>
        <p:nvSpPr>
          <p:cNvPr id="3" name="Content Placeholder 2"/>
          <p:cNvSpPr>
            <a:spLocks noGrp="1"/>
          </p:cNvSpPr>
          <p:nvPr>
            <p:ph idx="1"/>
          </p:nvPr>
        </p:nvSpPr>
        <p:spPr>
          <a:xfrm>
            <a:off x="152400" y="833016"/>
            <a:ext cx="4725010" cy="2824584"/>
          </a:xfrm>
        </p:spPr>
        <p:txBody>
          <a:bodyPr>
            <a:normAutofit lnSpcReduction="10000"/>
          </a:bodyPr>
          <a:lstStyle/>
          <a:p>
            <a:pPr marL="0" indent="0">
              <a:buFont typeface="Wingdings 2" pitchFamily="18" charset="2"/>
              <a:buNone/>
              <a:defRPr/>
            </a:pPr>
            <a:r>
              <a:rPr lang="en-US" sz="1800" dirty="0" smtClean="0"/>
              <a:t>(</a:t>
            </a:r>
            <a:r>
              <a:rPr lang="en-US" sz="2300" dirty="0" smtClean="0"/>
              <a:t>As delimited under the Marine Spaces Act Cap 158A, 1978)</a:t>
            </a:r>
          </a:p>
          <a:p>
            <a:pPr marL="0" indent="0">
              <a:buNone/>
              <a:defRPr/>
            </a:pPr>
            <a:r>
              <a:rPr lang="en-US" sz="2300" dirty="0" smtClean="0"/>
              <a:t>Archipelagic Waters:</a:t>
            </a:r>
            <a:r>
              <a:rPr lang="en-US" sz="2300" b="1" dirty="0" smtClean="0"/>
              <a:t>130,450 sq. km</a:t>
            </a:r>
          </a:p>
          <a:p>
            <a:pPr marL="0" indent="0">
              <a:buNone/>
              <a:defRPr/>
            </a:pPr>
            <a:r>
              <a:rPr lang="en-US" sz="2300" dirty="0" smtClean="0"/>
              <a:t>Territorial Waters:</a:t>
            </a:r>
            <a:r>
              <a:rPr lang="en-US" sz="2300" b="1" dirty="0" smtClean="0"/>
              <a:t>45,000 sq. km</a:t>
            </a:r>
          </a:p>
          <a:p>
            <a:pPr marL="0" indent="0">
              <a:buNone/>
              <a:defRPr/>
            </a:pPr>
            <a:r>
              <a:rPr lang="en-US" sz="2300" dirty="0" smtClean="0"/>
              <a:t>Exclusive Economic Zone:</a:t>
            </a:r>
            <a:r>
              <a:rPr lang="en-US" sz="2300" b="1" dirty="0" smtClean="0"/>
              <a:t>1.3 million sq. km</a:t>
            </a:r>
            <a:r>
              <a:rPr lang="en-US" sz="2300" dirty="0" smtClean="0"/>
              <a:t>                             </a:t>
            </a:r>
          </a:p>
          <a:p>
            <a:pPr marL="0" indent="0">
              <a:buNone/>
              <a:defRPr/>
            </a:pPr>
            <a:r>
              <a:rPr lang="en-US" sz="2300" dirty="0" smtClean="0"/>
              <a:t>Customary Fishing Right Areas: </a:t>
            </a:r>
            <a:r>
              <a:rPr lang="en-US" sz="2300" b="1" dirty="0" smtClean="0"/>
              <a:t>411</a:t>
            </a:r>
          </a:p>
          <a:p>
            <a:pPr>
              <a:defRPr/>
            </a:pPr>
            <a:endParaRPr lang="en-US" dirty="0"/>
          </a:p>
        </p:txBody>
      </p:sp>
      <p:pic>
        <p:nvPicPr>
          <p:cNvPr id="614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897188"/>
            <a:ext cx="292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463613">
            <a:off x="7327900" y="3033713"/>
            <a:ext cx="285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6350" y="3081338"/>
            <a:ext cx="1325563"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2150" y="2160588"/>
            <a:ext cx="6032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0288" y="2444750"/>
            <a:ext cx="5302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1600200"/>
            <a:ext cx="536575"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57988" y="3657600"/>
            <a:ext cx="2762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10288" y="4121150"/>
            <a:ext cx="19208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476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25417064"/>
              </p:ext>
            </p:extLst>
          </p:nvPr>
        </p:nvGraphicFramePr>
        <p:xfrm>
          <a:off x="4644008" y="222195"/>
          <a:ext cx="4437062" cy="3159126"/>
        </p:xfrm>
        <a:graphic>
          <a:graphicData uri="http://schemas.openxmlformats.org/drawingml/2006/table">
            <a:tbl>
              <a:tblPr firstRow="1" bandRow="1">
                <a:tableStyleId>{5C22544A-7EE6-4342-B048-85BDC9FD1C3A}</a:tableStyleId>
              </a:tblPr>
              <a:tblGrid>
                <a:gridCol w="590743"/>
                <a:gridCol w="874849"/>
                <a:gridCol w="990490"/>
                <a:gridCol w="1015470"/>
                <a:gridCol w="965510"/>
              </a:tblGrid>
              <a:tr h="418200">
                <a:tc>
                  <a:txBody>
                    <a:bodyPr/>
                    <a:lstStyle/>
                    <a:p>
                      <a:endParaRPr lang="en-US" sz="1400" dirty="0">
                        <a:latin typeface="Century Gothic" panose="020B0502020202020204" pitchFamily="34" charset="0"/>
                      </a:endParaRPr>
                    </a:p>
                  </a:txBody>
                  <a:tcPr marL="91430" marR="91430" marT="45705" marB="45705"/>
                </a:tc>
                <a:tc>
                  <a:txBody>
                    <a:bodyPr/>
                    <a:lstStyle/>
                    <a:p>
                      <a:r>
                        <a:rPr lang="en-NZ" sz="1400" b="1" dirty="0" smtClean="0">
                          <a:latin typeface="Century Gothic" panose="020B0502020202020204" pitchFamily="34" charset="0"/>
                        </a:rPr>
                        <a:t>FIJIANS</a:t>
                      </a:r>
                      <a:endParaRPr lang="en-US" sz="1400" b="1" dirty="0">
                        <a:latin typeface="Century Gothic" panose="020B0502020202020204" pitchFamily="34" charset="0"/>
                      </a:endParaRPr>
                    </a:p>
                  </a:txBody>
                  <a:tcPr marL="91430" marR="91430" marT="45705" marB="45705"/>
                </a:tc>
                <a:tc>
                  <a:txBody>
                    <a:bodyPr/>
                    <a:lstStyle/>
                    <a:p>
                      <a:r>
                        <a:rPr lang="en-NZ" sz="1400" b="1" dirty="0" smtClean="0">
                          <a:latin typeface="Century Gothic" panose="020B0502020202020204" pitchFamily="34" charset="0"/>
                        </a:rPr>
                        <a:t>INDIANS</a:t>
                      </a:r>
                      <a:endParaRPr lang="en-US" sz="1400" b="1" dirty="0">
                        <a:latin typeface="Century Gothic" panose="020B0502020202020204" pitchFamily="34" charset="0"/>
                      </a:endParaRPr>
                    </a:p>
                  </a:txBody>
                  <a:tcPr marL="91430" marR="91430" marT="45705" marB="45705"/>
                </a:tc>
                <a:tc>
                  <a:txBody>
                    <a:bodyPr/>
                    <a:lstStyle/>
                    <a:p>
                      <a:r>
                        <a:rPr lang="en-NZ" sz="1400" b="1" dirty="0" smtClean="0">
                          <a:latin typeface="Century Gothic" panose="020B0502020202020204" pitchFamily="34" charset="0"/>
                        </a:rPr>
                        <a:t>OTHERS</a:t>
                      </a:r>
                      <a:endParaRPr lang="en-US" sz="1400" b="1" dirty="0">
                        <a:latin typeface="Century Gothic" panose="020B0502020202020204" pitchFamily="34" charset="0"/>
                      </a:endParaRPr>
                    </a:p>
                  </a:txBody>
                  <a:tcPr marL="91430" marR="91430" marT="45705" marB="45705"/>
                </a:tc>
                <a:tc>
                  <a:txBody>
                    <a:bodyPr/>
                    <a:lstStyle/>
                    <a:p>
                      <a:r>
                        <a:rPr lang="en-NZ" sz="1400" b="1" dirty="0" smtClean="0">
                          <a:latin typeface="Century Gothic" panose="020B0502020202020204" pitchFamily="34" charset="0"/>
                        </a:rPr>
                        <a:t>TOTAL</a:t>
                      </a:r>
                      <a:endParaRPr lang="en-US" sz="1400" b="1" dirty="0">
                        <a:latin typeface="Century Gothic" panose="020B0502020202020204" pitchFamily="34" charset="0"/>
                      </a:endParaRPr>
                    </a:p>
                  </a:txBody>
                  <a:tcPr marL="91430" marR="91430" marT="45705" marB="45705"/>
                </a:tc>
              </a:tr>
              <a:tr h="406026">
                <a:tc>
                  <a:txBody>
                    <a:bodyPr/>
                    <a:lstStyle/>
                    <a:p>
                      <a:r>
                        <a:rPr lang="en-NZ" sz="1400" b="1" dirty="0" smtClean="0">
                          <a:latin typeface="Century Gothic" panose="020B0502020202020204" pitchFamily="34" charset="0"/>
                        </a:rPr>
                        <a:t>2006</a:t>
                      </a:r>
                      <a:endParaRPr lang="en-US" sz="1400" b="1"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471,729</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316,227</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42,663</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830,619</a:t>
                      </a:r>
                      <a:endParaRPr lang="en-US" sz="1400" dirty="0">
                        <a:latin typeface="Century Gothic" panose="020B0502020202020204" pitchFamily="34" charset="0"/>
                      </a:endParaRPr>
                    </a:p>
                  </a:txBody>
                  <a:tcPr marL="91430" marR="91430" marT="45705" marB="45705"/>
                </a:tc>
              </a:tr>
              <a:tr h="304770">
                <a:tc>
                  <a:txBody>
                    <a:bodyPr/>
                    <a:lstStyle/>
                    <a:p>
                      <a:r>
                        <a:rPr lang="en-NZ" sz="1400" b="1" dirty="0" smtClean="0">
                          <a:latin typeface="Century Gothic" panose="020B0502020202020204" pitchFamily="34" charset="0"/>
                        </a:rPr>
                        <a:t>2007</a:t>
                      </a:r>
                      <a:endParaRPr lang="en-US" sz="1400" b="1"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478,571</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310,570</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45,377</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834,517</a:t>
                      </a:r>
                      <a:endParaRPr lang="en-US" sz="1400" dirty="0">
                        <a:latin typeface="Century Gothic" panose="020B0502020202020204" pitchFamily="34" charset="0"/>
                      </a:endParaRPr>
                    </a:p>
                  </a:txBody>
                  <a:tcPr marL="91430" marR="91430" marT="45705" marB="45705"/>
                </a:tc>
              </a:tr>
              <a:tr h="406026">
                <a:tc>
                  <a:txBody>
                    <a:bodyPr/>
                    <a:lstStyle/>
                    <a:p>
                      <a:r>
                        <a:rPr lang="en-NZ" sz="1400" b="1" dirty="0" smtClean="0">
                          <a:latin typeface="Century Gothic" panose="020B0502020202020204" pitchFamily="34" charset="0"/>
                        </a:rPr>
                        <a:t>2008</a:t>
                      </a:r>
                      <a:endParaRPr lang="en-US" sz="1400" b="1"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483,922</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307,684</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49,768</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841,373</a:t>
                      </a:r>
                      <a:endParaRPr lang="en-US" sz="1400" dirty="0">
                        <a:latin typeface="Century Gothic" panose="020B0502020202020204" pitchFamily="34" charset="0"/>
                      </a:endParaRPr>
                    </a:p>
                  </a:txBody>
                  <a:tcPr marL="91430" marR="91430" marT="45705" marB="45705"/>
                </a:tc>
              </a:tr>
              <a:tr h="406026">
                <a:tc>
                  <a:txBody>
                    <a:bodyPr/>
                    <a:lstStyle/>
                    <a:p>
                      <a:r>
                        <a:rPr lang="en-NZ" sz="1400" b="1" dirty="0" smtClean="0">
                          <a:latin typeface="Century Gothic" panose="020B0502020202020204" pitchFamily="34" charset="0"/>
                        </a:rPr>
                        <a:t>2009</a:t>
                      </a:r>
                      <a:endParaRPr lang="en-US" sz="1400" b="1"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490,888</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303,875</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50,650</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845,462</a:t>
                      </a:r>
                      <a:endParaRPr lang="en-US" sz="1400" dirty="0">
                        <a:latin typeface="Century Gothic" panose="020B0502020202020204" pitchFamily="34" charset="0"/>
                      </a:endParaRPr>
                    </a:p>
                  </a:txBody>
                  <a:tcPr marL="91430" marR="91430" marT="45705" marB="45705"/>
                </a:tc>
              </a:tr>
              <a:tr h="406026">
                <a:tc>
                  <a:txBody>
                    <a:bodyPr/>
                    <a:lstStyle/>
                    <a:p>
                      <a:r>
                        <a:rPr lang="en-NZ" sz="1400" b="1" dirty="0" smtClean="0">
                          <a:latin typeface="Century Gothic" panose="020B0502020202020204" pitchFamily="34" charset="0"/>
                        </a:rPr>
                        <a:t>2010</a:t>
                      </a:r>
                      <a:endParaRPr lang="en-US" sz="1400" b="1"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498,888</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298,708</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53,105</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850,700</a:t>
                      </a:r>
                      <a:endParaRPr lang="en-US" sz="1400" dirty="0">
                        <a:latin typeface="Century Gothic" panose="020B0502020202020204" pitchFamily="34" charset="0"/>
                      </a:endParaRPr>
                    </a:p>
                  </a:txBody>
                  <a:tcPr marL="91430" marR="91430" marT="45705" marB="45705"/>
                </a:tc>
              </a:tr>
              <a:tr h="406026">
                <a:tc>
                  <a:txBody>
                    <a:bodyPr/>
                    <a:lstStyle/>
                    <a:p>
                      <a:r>
                        <a:rPr lang="en-NZ" sz="1400" b="1" dirty="0" smtClean="0">
                          <a:latin typeface="Century Gothic" panose="020B0502020202020204" pitchFamily="34" charset="0"/>
                        </a:rPr>
                        <a:t>2011</a:t>
                      </a:r>
                      <a:endParaRPr lang="en-US" sz="1400" b="1"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505,273</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294,240</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54,778</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854,290</a:t>
                      </a:r>
                      <a:endParaRPr lang="en-US" sz="1400" dirty="0">
                        <a:latin typeface="Century Gothic" panose="020B0502020202020204" pitchFamily="34" charset="0"/>
                      </a:endParaRPr>
                    </a:p>
                  </a:txBody>
                  <a:tcPr marL="91430" marR="91430" marT="45705" marB="45705"/>
                </a:tc>
              </a:tr>
              <a:tr h="406026">
                <a:tc>
                  <a:txBody>
                    <a:bodyPr/>
                    <a:lstStyle/>
                    <a:p>
                      <a:r>
                        <a:rPr lang="en-NZ" sz="1400" b="1" dirty="0" smtClean="0">
                          <a:latin typeface="Century Gothic" panose="020B0502020202020204" pitchFamily="34" charset="0"/>
                        </a:rPr>
                        <a:t>2012</a:t>
                      </a:r>
                      <a:endParaRPr lang="en-US" sz="1400" b="1"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511,838</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290,129</a:t>
                      </a:r>
                      <a:endParaRPr lang="en-US" sz="1400" dirty="0">
                        <a:latin typeface="Century Gothic" panose="020B0502020202020204" pitchFamily="34" charset="0"/>
                      </a:endParaRPr>
                    </a:p>
                  </a:txBody>
                  <a:tcPr marL="91430" marR="91430" marT="45705" marB="45705"/>
                </a:tc>
                <a:tc>
                  <a:txBody>
                    <a:bodyPr/>
                    <a:lstStyle/>
                    <a:p>
                      <a:r>
                        <a:rPr lang="en-NZ" sz="1400" dirty="0" smtClean="0">
                          <a:latin typeface="Century Gothic" panose="020B0502020202020204" pitchFamily="34" charset="0"/>
                        </a:rPr>
                        <a:t>56,071</a:t>
                      </a:r>
                      <a:endParaRPr lang="en-US" sz="1400" dirty="0">
                        <a:latin typeface="Century Gothic" panose="020B0502020202020204" pitchFamily="34" charset="0"/>
                      </a:endParaRPr>
                    </a:p>
                  </a:txBody>
                  <a:tcPr marL="91430" marR="91430" marT="45705" marB="45705"/>
                </a:tc>
                <a:tc>
                  <a:txBody>
                    <a:bodyPr/>
                    <a:lstStyle/>
                    <a:p>
                      <a:r>
                        <a:rPr lang="en-NZ" sz="1400" b="1" u="sng" dirty="0" smtClean="0">
                          <a:latin typeface="Century Gothic" panose="020B0502020202020204" pitchFamily="34" charset="0"/>
                        </a:rPr>
                        <a:t>858,038</a:t>
                      </a:r>
                      <a:endParaRPr lang="en-US" sz="1400" b="1" u="sng" dirty="0">
                        <a:latin typeface="Century Gothic" panose="020B0502020202020204" pitchFamily="34" charset="0"/>
                      </a:endParaRPr>
                    </a:p>
                  </a:txBody>
                  <a:tcPr marL="91430" marR="91430" marT="45705" marB="45705"/>
                </a:tc>
              </a:tr>
            </a:tbl>
          </a:graphicData>
        </a:graphic>
      </p:graphicFrame>
      <p:pic>
        <p:nvPicPr>
          <p:cNvPr id="7227" name="Picture 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673405"/>
            <a:ext cx="4285024" cy="2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28" name="TextBox 7"/>
          <p:cNvSpPr txBox="1">
            <a:spLocks noChangeArrowheads="1"/>
          </p:cNvSpPr>
          <p:nvPr/>
        </p:nvSpPr>
        <p:spPr bwMode="auto">
          <a:xfrm>
            <a:off x="296259" y="985720"/>
            <a:ext cx="4126989"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NZ" altLang="en-US" sz="2200" dirty="0" smtClean="0">
                <a:latin typeface="+mn-lt"/>
              </a:rPr>
              <a:t>Population </a:t>
            </a:r>
            <a:r>
              <a:rPr lang="en-US" altLang="en-US" sz="2200" b="1" dirty="0" smtClean="0">
                <a:latin typeface="+mn-lt"/>
              </a:rPr>
              <a:t>837,271 </a:t>
            </a:r>
            <a:r>
              <a:rPr lang="en-US" altLang="en-US" sz="2200" b="1" dirty="0">
                <a:latin typeface="+mn-lt"/>
              </a:rPr>
              <a:t>(2007 census</a:t>
            </a:r>
            <a:r>
              <a:rPr lang="en-US" altLang="en-US" sz="2200" b="1" dirty="0" smtClean="0">
                <a:latin typeface="+mn-lt"/>
              </a:rPr>
              <a:t>)</a:t>
            </a:r>
            <a:endParaRPr lang="en-NZ" altLang="en-US" sz="2200" b="1" dirty="0">
              <a:latin typeface="+mn-lt"/>
            </a:endParaRPr>
          </a:p>
          <a:p>
            <a:pPr eaLnBrk="1" hangingPunct="1">
              <a:spcBef>
                <a:spcPct val="0"/>
              </a:spcBef>
              <a:buClrTx/>
              <a:buSzTx/>
              <a:buFontTx/>
              <a:buNone/>
            </a:pPr>
            <a:r>
              <a:rPr lang="en-NZ" altLang="en-US" sz="2200" dirty="0">
                <a:latin typeface="+mn-lt"/>
              </a:rPr>
              <a:t>Population Growth </a:t>
            </a:r>
            <a:r>
              <a:rPr lang="en-NZ" altLang="en-US" sz="2200" dirty="0" smtClean="0">
                <a:latin typeface="+mn-lt"/>
              </a:rPr>
              <a:t>rate</a:t>
            </a:r>
            <a:r>
              <a:rPr lang="en-NZ" altLang="en-US" sz="2200" dirty="0">
                <a:latin typeface="+mn-lt"/>
              </a:rPr>
              <a:t>	</a:t>
            </a:r>
            <a:r>
              <a:rPr lang="en-NZ" altLang="en-US" sz="2200" b="1" dirty="0" smtClean="0">
                <a:latin typeface="+mn-lt"/>
              </a:rPr>
              <a:t>1.40%</a:t>
            </a:r>
            <a:endParaRPr lang="en-US" altLang="en-US" sz="2200" dirty="0">
              <a:latin typeface="+mn-lt"/>
            </a:endParaRPr>
          </a:p>
          <a:p>
            <a:pPr eaLnBrk="1" hangingPunct="1">
              <a:spcBef>
                <a:spcPct val="0"/>
              </a:spcBef>
              <a:buClrTx/>
              <a:buSzTx/>
              <a:buFontTx/>
              <a:buNone/>
            </a:pPr>
            <a:r>
              <a:rPr lang="en-US" altLang="en-US" sz="2200" dirty="0" smtClean="0">
                <a:latin typeface="+mn-lt"/>
              </a:rPr>
              <a:t>Ethnic Breakdown</a:t>
            </a:r>
          </a:p>
          <a:p>
            <a:pPr marL="342900" indent="-342900" eaLnBrk="1" hangingPunct="1">
              <a:spcBef>
                <a:spcPct val="0"/>
              </a:spcBef>
              <a:buClrTx/>
              <a:buSzTx/>
            </a:pPr>
            <a:r>
              <a:rPr lang="en-US" altLang="en-US" sz="2200" b="1" dirty="0" smtClean="0">
                <a:latin typeface="+mn-lt"/>
              </a:rPr>
              <a:t>56.8</a:t>
            </a:r>
            <a:r>
              <a:rPr lang="en-US" altLang="en-US" sz="2200" b="1" dirty="0">
                <a:latin typeface="+mn-lt"/>
              </a:rPr>
              <a:t>% Fijians 		         </a:t>
            </a:r>
            <a:endParaRPr lang="en-US" altLang="en-US" sz="2200" b="1" dirty="0" smtClean="0">
              <a:latin typeface="+mn-lt"/>
            </a:endParaRPr>
          </a:p>
          <a:p>
            <a:pPr marL="342900" indent="-342900" eaLnBrk="1" hangingPunct="1">
              <a:spcBef>
                <a:spcPct val="0"/>
              </a:spcBef>
              <a:buClrTx/>
              <a:buSzTx/>
            </a:pPr>
            <a:r>
              <a:rPr lang="en-US" altLang="en-US" sz="2200" b="1" dirty="0" smtClean="0">
                <a:latin typeface="+mn-lt"/>
              </a:rPr>
              <a:t>37.8</a:t>
            </a:r>
            <a:r>
              <a:rPr lang="en-US" altLang="en-US" sz="2200" b="1" dirty="0">
                <a:latin typeface="+mn-lt"/>
              </a:rPr>
              <a:t>% Indians 		           </a:t>
            </a:r>
            <a:endParaRPr lang="en-US" altLang="en-US" sz="2200" b="1" dirty="0" smtClean="0">
              <a:latin typeface="+mn-lt"/>
            </a:endParaRPr>
          </a:p>
          <a:p>
            <a:pPr marL="342900" indent="-342900" eaLnBrk="1" hangingPunct="1">
              <a:spcBef>
                <a:spcPct val="0"/>
              </a:spcBef>
              <a:buClrTx/>
              <a:buSzTx/>
            </a:pPr>
            <a:r>
              <a:rPr lang="en-US" altLang="en-US" sz="2200" b="1" dirty="0" smtClean="0">
                <a:latin typeface="+mn-lt"/>
              </a:rPr>
              <a:t>5.7</a:t>
            </a:r>
            <a:r>
              <a:rPr lang="en-US" altLang="en-US" sz="2200" b="1" dirty="0">
                <a:latin typeface="+mn-lt"/>
              </a:rPr>
              <a:t>% </a:t>
            </a:r>
            <a:r>
              <a:rPr lang="en-US" altLang="en-US" sz="2200" b="1" dirty="0" smtClean="0">
                <a:latin typeface="+mn-lt"/>
              </a:rPr>
              <a:t>Others</a:t>
            </a:r>
            <a:endParaRPr lang="en-NZ" altLang="en-US" sz="2200" dirty="0">
              <a:latin typeface="+mn-lt"/>
            </a:endParaRPr>
          </a:p>
          <a:p>
            <a:pPr eaLnBrk="1" hangingPunct="1">
              <a:spcBef>
                <a:spcPct val="0"/>
              </a:spcBef>
              <a:buClrTx/>
              <a:buSzTx/>
              <a:buFontTx/>
              <a:buNone/>
            </a:pPr>
            <a:r>
              <a:rPr lang="en-NZ" altLang="en-US" sz="2200" dirty="0" smtClean="0">
                <a:latin typeface="+mn-lt"/>
              </a:rPr>
              <a:t>Religion</a:t>
            </a:r>
          </a:p>
          <a:p>
            <a:pPr marL="342900" indent="-342900" eaLnBrk="1" hangingPunct="1">
              <a:spcBef>
                <a:spcPct val="0"/>
              </a:spcBef>
              <a:buClrTx/>
              <a:buSzTx/>
            </a:pPr>
            <a:r>
              <a:rPr lang="en-NZ" altLang="en-US" sz="2200" b="1" dirty="0" smtClean="0">
                <a:latin typeface="+mn-lt"/>
              </a:rPr>
              <a:t>58.0</a:t>
            </a:r>
            <a:r>
              <a:rPr lang="en-NZ" altLang="en-US" sz="2200" b="1" dirty="0">
                <a:latin typeface="+mn-lt"/>
              </a:rPr>
              <a:t>% </a:t>
            </a:r>
            <a:r>
              <a:rPr lang="en-NZ" altLang="en-US" sz="2200" b="1" dirty="0" smtClean="0">
                <a:latin typeface="+mn-lt"/>
              </a:rPr>
              <a:t>Christian</a:t>
            </a:r>
          </a:p>
          <a:p>
            <a:pPr marL="342900" indent="-342900" eaLnBrk="1" hangingPunct="1">
              <a:spcBef>
                <a:spcPct val="0"/>
              </a:spcBef>
              <a:buClrTx/>
              <a:buSzTx/>
            </a:pPr>
            <a:r>
              <a:rPr lang="en-NZ" altLang="en-US" sz="2200" b="1" dirty="0" smtClean="0">
                <a:latin typeface="+mn-lt"/>
              </a:rPr>
              <a:t>33.7</a:t>
            </a:r>
            <a:r>
              <a:rPr lang="en-NZ" altLang="en-US" sz="2200" b="1" dirty="0">
                <a:latin typeface="+mn-lt"/>
              </a:rPr>
              <a:t>% </a:t>
            </a:r>
            <a:r>
              <a:rPr lang="en-NZ" altLang="en-US" sz="2200" b="1" dirty="0" smtClean="0">
                <a:latin typeface="+mn-lt"/>
              </a:rPr>
              <a:t>Hindu</a:t>
            </a:r>
          </a:p>
          <a:p>
            <a:pPr marL="342900" indent="-342900" eaLnBrk="1" hangingPunct="1">
              <a:spcBef>
                <a:spcPct val="0"/>
              </a:spcBef>
              <a:buClrTx/>
              <a:buSzTx/>
            </a:pPr>
            <a:r>
              <a:rPr lang="en-NZ" altLang="en-US" sz="2200" b="1" dirty="0" smtClean="0">
                <a:latin typeface="+mn-lt"/>
              </a:rPr>
              <a:t>7.0</a:t>
            </a:r>
            <a:r>
              <a:rPr lang="en-NZ" altLang="en-US" sz="2200" b="1" dirty="0">
                <a:latin typeface="+mn-lt"/>
              </a:rPr>
              <a:t>% </a:t>
            </a:r>
            <a:r>
              <a:rPr lang="en-NZ" altLang="en-US" sz="2200" b="1" dirty="0" smtClean="0">
                <a:latin typeface="+mn-lt"/>
              </a:rPr>
              <a:t>Muslim</a:t>
            </a:r>
          </a:p>
          <a:p>
            <a:pPr marL="342900" indent="-342900" eaLnBrk="1" hangingPunct="1">
              <a:spcBef>
                <a:spcPct val="0"/>
              </a:spcBef>
              <a:buClrTx/>
              <a:buSzTx/>
            </a:pPr>
            <a:r>
              <a:rPr lang="en-NZ" altLang="en-US" sz="2200" b="1" dirty="0" smtClean="0">
                <a:latin typeface="+mn-lt"/>
              </a:rPr>
              <a:t>1.3</a:t>
            </a:r>
            <a:r>
              <a:rPr lang="en-NZ" altLang="en-US" sz="2200" b="1" dirty="0">
                <a:latin typeface="+mn-lt"/>
              </a:rPr>
              <a:t>% </a:t>
            </a:r>
            <a:r>
              <a:rPr lang="en-NZ" altLang="en-US" sz="2200" b="1" dirty="0" smtClean="0">
                <a:latin typeface="+mn-lt"/>
              </a:rPr>
              <a:t>Others</a:t>
            </a:r>
            <a:endParaRPr lang="en-NZ" altLang="en-US" sz="2200" b="1" dirty="0">
              <a:latin typeface="+mn-lt"/>
            </a:endParaRPr>
          </a:p>
        </p:txBody>
      </p:sp>
      <p:graphicFrame>
        <p:nvGraphicFramePr>
          <p:cNvPr id="10" name="Table 9"/>
          <p:cNvGraphicFramePr>
            <a:graphicFrameLocks noGrp="1"/>
          </p:cNvGraphicFramePr>
          <p:nvPr>
            <p:extLst>
              <p:ext uri="{D42A27DB-BD31-4B8C-83A1-F6EECF244321}">
                <p14:modId xmlns:p14="http://schemas.microsoft.com/office/powerpoint/2010/main" val="1065852294"/>
              </p:ext>
            </p:extLst>
          </p:nvPr>
        </p:nvGraphicFramePr>
        <p:xfrm>
          <a:off x="266700" y="5022782"/>
          <a:ext cx="4038600" cy="1535181"/>
        </p:xfrm>
        <a:graphic>
          <a:graphicData uri="http://schemas.openxmlformats.org/drawingml/2006/table">
            <a:tbl>
              <a:tblPr firstRow="1" bandRow="1">
                <a:tableStyleId>{5940675A-B579-460E-94D1-54222C63F5DA}</a:tableStyleId>
              </a:tblPr>
              <a:tblGrid>
                <a:gridCol w="1346200"/>
                <a:gridCol w="1346200"/>
                <a:gridCol w="1346200"/>
              </a:tblGrid>
              <a:tr h="511727">
                <a:tc>
                  <a:txBody>
                    <a:bodyPr/>
                    <a:lstStyle/>
                    <a:p>
                      <a:endParaRPr lang="en-US" sz="1800" dirty="0">
                        <a:solidFill>
                          <a:srgbClr val="002060"/>
                        </a:solidFill>
                      </a:endParaRPr>
                    </a:p>
                  </a:txBody>
                  <a:tcPr marT="45733" marB="45733"/>
                </a:tc>
                <a:tc>
                  <a:txBody>
                    <a:bodyPr/>
                    <a:lstStyle/>
                    <a:p>
                      <a:r>
                        <a:rPr lang="en-NZ" sz="1800" b="1" dirty="0" smtClean="0">
                          <a:solidFill>
                            <a:srgbClr val="002060"/>
                          </a:solidFill>
                        </a:rPr>
                        <a:t>1996</a:t>
                      </a:r>
                      <a:endParaRPr lang="en-US" sz="1800" b="1" dirty="0">
                        <a:solidFill>
                          <a:srgbClr val="002060"/>
                        </a:solidFill>
                      </a:endParaRPr>
                    </a:p>
                  </a:txBody>
                  <a:tcPr marT="45733" marB="45733"/>
                </a:tc>
                <a:tc>
                  <a:txBody>
                    <a:bodyPr/>
                    <a:lstStyle/>
                    <a:p>
                      <a:r>
                        <a:rPr lang="en-NZ" sz="1800" b="1" dirty="0" smtClean="0">
                          <a:solidFill>
                            <a:srgbClr val="002060"/>
                          </a:solidFill>
                        </a:rPr>
                        <a:t>2007</a:t>
                      </a:r>
                      <a:endParaRPr lang="en-US" sz="1800" b="1" dirty="0">
                        <a:solidFill>
                          <a:srgbClr val="002060"/>
                        </a:solidFill>
                      </a:endParaRPr>
                    </a:p>
                  </a:txBody>
                  <a:tcPr marT="45733" marB="45733"/>
                </a:tc>
              </a:tr>
              <a:tr h="511727">
                <a:tc>
                  <a:txBody>
                    <a:bodyPr/>
                    <a:lstStyle/>
                    <a:p>
                      <a:r>
                        <a:rPr lang="en-NZ" sz="1800" b="1" dirty="0" smtClean="0">
                          <a:solidFill>
                            <a:srgbClr val="002060"/>
                          </a:solidFill>
                        </a:rPr>
                        <a:t>Rural</a:t>
                      </a:r>
                      <a:endParaRPr lang="en-US" sz="1800" b="1" dirty="0">
                        <a:solidFill>
                          <a:srgbClr val="002060"/>
                        </a:solidFill>
                      </a:endParaRPr>
                    </a:p>
                  </a:txBody>
                  <a:tcPr marT="45733" marB="45733"/>
                </a:tc>
                <a:tc>
                  <a:txBody>
                    <a:bodyPr/>
                    <a:lstStyle/>
                    <a:p>
                      <a:r>
                        <a:rPr lang="en-NZ" sz="1800" dirty="0" smtClean="0">
                          <a:solidFill>
                            <a:srgbClr val="002060"/>
                          </a:solidFill>
                        </a:rPr>
                        <a:t>415,582</a:t>
                      </a:r>
                      <a:endParaRPr lang="en-US" sz="1800" dirty="0">
                        <a:solidFill>
                          <a:srgbClr val="002060"/>
                        </a:solidFill>
                      </a:endParaRPr>
                    </a:p>
                  </a:txBody>
                  <a:tcPr marT="45733" marB="45733"/>
                </a:tc>
                <a:tc>
                  <a:txBody>
                    <a:bodyPr/>
                    <a:lstStyle/>
                    <a:p>
                      <a:r>
                        <a:rPr lang="en-NZ" sz="1800" dirty="0" smtClean="0">
                          <a:solidFill>
                            <a:srgbClr val="002060"/>
                          </a:solidFill>
                        </a:rPr>
                        <a:t>412,425</a:t>
                      </a:r>
                      <a:endParaRPr lang="en-US" sz="1800" dirty="0">
                        <a:solidFill>
                          <a:srgbClr val="002060"/>
                        </a:solidFill>
                      </a:endParaRPr>
                    </a:p>
                  </a:txBody>
                  <a:tcPr marT="45733" marB="45733"/>
                </a:tc>
              </a:tr>
              <a:tr h="511727">
                <a:tc>
                  <a:txBody>
                    <a:bodyPr/>
                    <a:lstStyle/>
                    <a:p>
                      <a:r>
                        <a:rPr lang="en-NZ" sz="1800" b="1" dirty="0" smtClean="0">
                          <a:solidFill>
                            <a:srgbClr val="002060"/>
                          </a:solidFill>
                        </a:rPr>
                        <a:t>Urban</a:t>
                      </a:r>
                      <a:endParaRPr lang="en-US" sz="1800" b="1" dirty="0">
                        <a:solidFill>
                          <a:srgbClr val="002060"/>
                        </a:solidFill>
                      </a:endParaRPr>
                    </a:p>
                  </a:txBody>
                  <a:tcPr marT="45733" marB="45733"/>
                </a:tc>
                <a:tc>
                  <a:txBody>
                    <a:bodyPr/>
                    <a:lstStyle/>
                    <a:p>
                      <a:r>
                        <a:rPr lang="en-NZ" sz="1800" dirty="0" smtClean="0">
                          <a:solidFill>
                            <a:srgbClr val="002060"/>
                          </a:solidFill>
                        </a:rPr>
                        <a:t>359,495</a:t>
                      </a:r>
                      <a:endParaRPr lang="en-US" sz="1800" dirty="0">
                        <a:solidFill>
                          <a:srgbClr val="002060"/>
                        </a:solidFill>
                      </a:endParaRPr>
                    </a:p>
                  </a:txBody>
                  <a:tcPr marT="45733" marB="45733"/>
                </a:tc>
                <a:tc>
                  <a:txBody>
                    <a:bodyPr/>
                    <a:lstStyle/>
                    <a:p>
                      <a:r>
                        <a:rPr lang="en-NZ" sz="1800" dirty="0" smtClean="0">
                          <a:solidFill>
                            <a:srgbClr val="002060"/>
                          </a:solidFill>
                        </a:rPr>
                        <a:t>424,846</a:t>
                      </a:r>
                      <a:endParaRPr lang="en-US" sz="1800" dirty="0">
                        <a:solidFill>
                          <a:srgbClr val="002060"/>
                        </a:solidFill>
                      </a:endParaRPr>
                    </a:p>
                  </a:txBody>
                  <a:tcPr marT="45733" marB="45733"/>
                </a:tc>
              </a:tr>
            </a:tbl>
          </a:graphicData>
        </a:graphic>
      </p:graphicFrame>
      <p:sp>
        <p:nvSpPr>
          <p:cNvPr id="7170" name="Title 1"/>
          <p:cNvSpPr>
            <a:spLocks noGrp="1"/>
          </p:cNvSpPr>
          <p:nvPr>
            <p:ph type="title"/>
          </p:nvPr>
        </p:nvSpPr>
        <p:spPr>
          <a:xfrm>
            <a:off x="137550" y="222195"/>
            <a:ext cx="4572610" cy="838200"/>
          </a:xfrm>
        </p:spPr>
        <p:txBody>
          <a:bodyPr>
            <a:noAutofit/>
          </a:bodyPr>
          <a:lstStyle/>
          <a:p>
            <a:r>
              <a:rPr lang="en-NZ" altLang="en-US" b="1" dirty="0" smtClean="0">
                <a:solidFill>
                  <a:srgbClr val="002060"/>
                </a:solidFill>
                <a:effectLst>
                  <a:outerShdw blurRad="38100" dist="38100" dir="2700000" algn="tl">
                    <a:srgbClr val="000000">
                      <a:alpha val="43137"/>
                    </a:srgbClr>
                  </a:outerShdw>
                </a:effectLst>
                <a:ea typeface="MV Boli" pitchFamily="2" charset="0"/>
                <a:cs typeface="MV Boli" pitchFamily="2" charset="0"/>
              </a:rPr>
              <a:t>Socio-economic Profile</a:t>
            </a:r>
            <a:endParaRPr lang="en-US" altLang="en-US" b="1" dirty="0" smtClean="0">
              <a:solidFill>
                <a:srgbClr val="002060"/>
              </a:solidFill>
              <a:effectLst>
                <a:outerShdw blurRad="38100" dist="38100" dir="2700000" algn="tl">
                  <a:srgbClr val="000000">
                    <a:alpha val="43137"/>
                  </a:srgbClr>
                </a:outerShdw>
              </a:effectLst>
              <a:ea typeface="MV Boli" pitchFamily="2" charset="0"/>
              <a:cs typeface="MV Boli" pitchFamily="2" charset="0"/>
            </a:endParaRPr>
          </a:p>
        </p:txBody>
      </p:sp>
    </p:spTree>
    <p:extLst>
      <p:ext uri="{BB962C8B-B14F-4D97-AF65-F5344CB8AC3E}">
        <p14:creationId xmlns:p14="http://schemas.microsoft.com/office/powerpoint/2010/main" val="638597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71600" y="260648"/>
            <a:ext cx="6400800" cy="781050"/>
          </a:xfrm>
        </p:spPr>
        <p:txBody>
          <a:bodyPr>
            <a:normAutofit/>
          </a:bodyPr>
          <a:lstStyle/>
          <a:p>
            <a:pPr algn="ctr"/>
            <a:r>
              <a:rPr lang="en-NZ" altLang="en-US" b="1" dirty="0" smtClean="0">
                <a:solidFill>
                  <a:srgbClr val="002060"/>
                </a:solidFill>
                <a:effectLst>
                  <a:outerShdw blurRad="38100" dist="38100" dir="2700000" algn="tl">
                    <a:srgbClr val="000000">
                      <a:alpha val="43137"/>
                    </a:srgbClr>
                  </a:outerShdw>
                </a:effectLst>
                <a:ea typeface="MV Boli" pitchFamily="2" charset="0"/>
                <a:cs typeface="MV Boli" pitchFamily="2" charset="0"/>
              </a:rPr>
              <a:t>Sectoral Contribution to GDP</a:t>
            </a:r>
            <a:endParaRPr lang="en-US" altLang="en-US" b="1" dirty="0" smtClean="0">
              <a:solidFill>
                <a:srgbClr val="002060"/>
              </a:solidFill>
              <a:effectLst>
                <a:outerShdw blurRad="38100" dist="38100" dir="2700000" algn="tl">
                  <a:srgbClr val="000000">
                    <a:alpha val="43137"/>
                  </a:srgbClr>
                </a:outerShdw>
              </a:effectLst>
              <a:ea typeface="MV Boli" pitchFamily="2" charset="0"/>
              <a:cs typeface="MV Boli" pitchFamily="2" charset="0"/>
            </a:endParaRPr>
          </a:p>
        </p:txBody>
      </p:sp>
      <p:sp>
        <p:nvSpPr>
          <p:cNvPr id="8195" name="TextBox 1"/>
          <p:cNvSpPr txBox="1">
            <a:spLocks noChangeArrowheads="1"/>
          </p:cNvSpPr>
          <p:nvPr/>
        </p:nvSpPr>
        <p:spPr bwMode="auto">
          <a:xfrm>
            <a:off x="448965" y="4791396"/>
            <a:ext cx="818363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285750" indent="-285750" algn="ctr" eaLnBrk="1" hangingPunct="1">
              <a:spcBef>
                <a:spcPct val="0"/>
              </a:spcBef>
              <a:buClrTx/>
              <a:buSzTx/>
            </a:pPr>
            <a:r>
              <a:rPr lang="en-NZ" altLang="en-US" sz="2100" dirty="0">
                <a:latin typeface="+mn-lt"/>
              </a:rPr>
              <a:t>Fisheries Sector accounts for </a:t>
            </a:r>
            <a:r>
              <a:rPr lang="en-NZ" altLang="en-US" sz="2100" b="1" dirty="0">
                <a:latin typeface="+mn-lt"/>
              </a:rPr>
              <a:t>3.0% </a:t>
            </a:r>
            <a:r>
              <a:rPr lang="en-NZ" altLang="en-US" sz="2100" dirty="0">
                <a:latin typeface="+mn-lt"/>
              </a:rPr>
              <a:t>of Fiji’s GDP</a:t>
            </a:r>
          </a:p>
          <a:p>
            <a:pPr marL="285750" indent="-285750" algn="ctr" eaLnBrk="1" hangingPunct="1">
              <a:spcBef>
                <a:spcPct val="0"/>
              </a:spcBef>
              <a:buClrTx/>
              <a:buSzTx/>
            </a:pPr>
            <a:r>
              <a:rPr lang="en-US" altLang="en-US" sz="2100" dirty="0" smtClean="0">
                <a:latin typeface="+mn-lt"/>
              </a:rPr>
              <a:t>Bulk </a:t>
            </a:r>
            <a:r>
              <a:rPr lang="en-US" altLang="en-US" sz="2100" dirty="0">
                <a:latin typeface="+mn-lt"/>
              </a:rPr>
              <a:t>of export earnings for the sector is attributed to </a:t>
            </a:r>
            <a:r>
              <a:rPr lang="en-US" altLang="en-US" sz="2100" b="1" dirty="0">
                <a:latin typeface="+mn-lt"/>
              </a:rPr>
              <a:t>industrial fisheries </a:t>
            </a:r>
            <a:r>
              <a:rPr lang="en-US" altLang="en-US" sz="2100" dirty="0">
                <a:latin typeface="+mn-lt"/>
              </a:rPr>
              <a:t>comprising mainly of </a:t>
            </a:r>
            <a:r>
              <a:rPr lang="en-US" altLang="en-US" sz="2100" b="1" dirty="0">
                <a:latin typeface="+mn-lt"/>
              </a:rPr>
              <a:t>offshore fisheries suppliers and processors </a:t>
            </a:r>
            <a:r>
              <a:rPr lang="en-US" altLang="en-US" sz="2100" dirty="0">
                <a:latin typeface="+mn-lt"/>
              </a:rPr>
              <a:t>who generate </a:t>
            </a:r>
            <a:r>
              <a:rPr lang="en-US" altLang="en-US" sz="2100" b="1" dirty="0">
                <a:latin typeface="+mn-lt"/>
              </a:rPr>
              <a:t>84%</a:t>
            </a:r>
            <a:r>
              <a:rPr lang="en-US" altLang="en-US" sz="2100" dirty="0">
                <a:latin typeface="+mn-lt"/>
              </a:rPr>
              <a:t> of total export earnings while the remaining </a:t>
            </a:r>
            <a:r>
              <a:rPr lang="en-US" altLang="en-US" sz="2100" b="1" dirty="0">
                <a:latin typeface="+mn-lt"/>
              </a:rPr>
              <a:t>16%</a:t>
            </a:r>
            <a:r>
              <a:rPr lang="en-US" altLang="en-US" sz="2100" dirty="0">
                <a:latin typeface="+mn-lt"/>
              </a:rPr>
              <a:t> is derived from the export earnings in </a:t>
            </a:r>
            <a:r>
              <a:rPr lang="en-US" altLang="en-US" sz="2100" b="1" dirty="0">
                <a:latin typeface="+mn-lt"/>
              </a:rPr>
              <a:t>artisanal fisheries.</a:t>
            </a:r>
          </a:p>
        </p:txBody>
      </p:sp>
      <p:pic>
        <p:nvPicPr>
          <p:cNvPr id="8196" name="Picture 6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5536" y="980728"/>
            <a:ext cx="7980363" cy="37036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29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anim calcmode="lin" valueType="num">
                                      <p:cBhvr additive="base">
                                        <p:cTn id="13" dur="500" fill="hold"/>
                                        <p:tgtEl>
                                          <p:spTgt spid="8196"/>
                                        </p:tgtEl>
                                        <p:attrNameLst>
                                          <p:attrName>ppt_x</p:attrName>
                                        </p:attrNameLst>
                                      </p:cBhvr>
                                      <p:tavLst>
                                        <p:tav tm="0">
                                          <p:val>
                                            <p:strVal val="#ppt_x"/>
                                          </p:val>
                                        </p:tav>
                                        <p:tav tm="100000">
                                          <p:val>
                                            <p:strVal val="#ppt_x"/>
                                          </p:val>
                                        </p:tav>
                                      </p:tavLst>
                                    </p:anim>
                                    <p:anim calcmode="lin" valueType="num">
                                      <p:cBhvr additive="base">
                                        <p:cTn id="14"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TR\Desktop\IFPRI WORKSHOP\VANUATU WORKSHOP DOCS\navilawa-village-13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7838" y="74613"/>
            <a:ext cx="8229600" cy="792162"/>
          </a:xfrm>
        </p:spPr>
        <p:txBody>
          <a:bodyPr>
            <a:noAutofit/>
          </a:bodyPr>
          <a:lstStyle/>
          <a:p>
            <a:pPr>
              <a:defRPr/>
            </a:pPr>
            <a:r>
              <a:rPr lang="en-AU" sz="4800" b="1" dirty="0" smtClean="0">
                <a:solidFill>
                  <a:srgbClr val="002060"/>
                </a:solidFill>
                <a:effectLst>
                  <a:outerShdw blurRad="38100" dist="38100" dir="2700000" algn="tl">
                    <a:srgbClr val="000000">
                      <a:alpha val="43137"/>
                    </a:srgbClr>
                  </a:outerShdw>
                </a:effectLst>
                <a:cs typeface="MV Boli" panose="02000500030200090000" pitchFamily="2" charset="0"/>
              </a:rPr>
              <a:t>Fiji’s Climate Profile</a:t>
            </a:r>
            <a:endParaRPr lang="en-AU" sz="5400" b="1" dirty="0">
              <a:solidFill>
                <a:srgbClr val="002060"/>
              </a:solidFill>
              <a:effectLst>
                <a:outerShdw blurRad="38100" dist="38100" dir="2700000" algn="tl">
                  <a:srgbClr val="000000">
                    <a:alpha val="43137"/>
                  </a:srgbClr>
                </a:outerShdw>
              </a:effectLst>
              <a:cs typeface="MV Boli" panose="02000500030200090000" pitchFamily="2" charset="0"/>
            </a:endParaRPr>
          </a:p>
        </p:txBody>
      </p:sp>
      <p:sp>
        <p:nvSpPr>
          <p:cNvPr id="5" name="Content Placeholder 2"/>
          <p:cNvSpPr txBox="1">
            <a:spLocks/>
          </p:cNvSpPr>
          <p:nvPr/>
        </p:nvSpPr>
        <p:spPr bwMode="auto">
          <a:xfrm>
            <a:off x="508000" y="836613"/>
            <a:ext cx="82296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buClrTx/>
              <a:buSzTx/>
              <a:buFont typeface="Arial" charset="0"/>
              <a:buChar char="•"/>
            </a:pPr>
            <a:r>
              <a:rPr lang="en-AU" altLang="en-US" sz="2800" b="1" dirty="0">
                <a:solidFill>
                  <a:schemeClr val="bg2"/>
                </a:solidFill>
                <a:latin typeface="+mn-lt"/>
              </a:rPr>
              <a:t>Fiji enjoys a tropical South Sea maritime climate; the islands lie in an area occasionally traversed by tropical cyclones confined between November to April every year.</a:t>
            </a:r>
          </a:p>
          <a:p>
            <a:pPr eaLnBrk="1" hangingPunct="1">
              <a:buClrTx/>
              <a:buSzTx/>
              <a:buFont typeface="Arial" charset="0"/>
              <a:buChar char="•"/>
            </a:pPr>
            <a:r>
              <a:rPr lang="en-AU" altLang="en-US" sz="2800" b="1" dirty="0">
                <a:solidFill>
                  <a:schemeClr val="bg2"/>
                </a:solidFill>
                <a:latin typeface="+mn-lt"/>
              </a:rPr>
              <a:t>Temperatures average 22°C for the cooler months [May to October] while November to April temperatures are higher with heavy down pours.</a:t>
            </a:r>
          </a:p>
          <a:p>
            <a:pPr eaLnBrk="1" hangingPunct="1">
              <a:buClrTx/>
              <a:buSzTx/>
              <a:buFont typeface="Arial" charset="0"/>
              <a:buChar char="•"/>
            </a:pPr>
            <a:r>
              <a:rPr lang="en-AU" altLang="en-US" sz="2800" b="1" dirty="0">
                <a:solidFill>
                  <a:schemeClr val="bg2"/>
                </a:solidFill>
                <a:latin typeface="+mn-lt"/>
              </a:rPr>
              <a:t>In August mean maximum temperatures ranged from 26.2°C to 30.4°C, with daily maximum temperatures rising as high as 32.5°C.</a:t>
            </a:r>
          </a:p>
          <a:p>
            <a:pPr eaLnBrk="1" hangingPunct="1">
              <a:buClrTx/>
              <a:buSzTx/>
              <a:buFont typeface="Arial" charset="0"/>
              <a:buChar char="•"/>
            </a:pPr>
            <a:r>
              <a:rPr lang="en-AU" altLang="en-US" sz="2800" b="1" dirty="0">
                <a:solidFill>
                  <a:schemeClr val="bg2"/>
                </a:solidFill>
                <a:latin typeface="+mn-lt"/>
              </a:rPr>
              <a:t>Mean minimum temperatures ranged from 17.4°C to 24.6°C, with overnight temperatures falling as low as 13.5°C in the Northern Division.</a:t>
            </a:r>
          </a:p>
        </p:txBody>
      </p:sp>
    </p:spTree>
    <p:extLst>
      <p:ext uri="{BB962C8B-B14F-4D97-AF65-F5344CB8AC3E}">
        <p14:creationId xmlns:p14="http://schemas.microsoft.com/office/powerpoint/2010/main" val="308763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TR\Desktop\EASTERN DIVISION WORK_LAMI\Vision__Mi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7" y="21435"/>
            <a:ext cx="1719263" cy="1676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737" y="-20898"/>
            <a:ext cx="1719263" cy="1676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545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01950"/>
            <a:ext cx="8074786" cy="2175122"/>
          </a:xfrm>
        </p:spPr>
        <p:txBody>
          <a:bodyPr>
            <a:normAutofit/>
          </a:bodyPr>
          <a:lstStyle/>
          <a:p>
            <a:pPr algn="ctr"/>
            <a:r>
              <a:rPr lang="en-AU" sz="4800" b="1" dirty="0" smtClean="0">
                <a:solidFill>
                  <a:srgbClr val="002060"/>
                </a:solidFill>
                <a:effectLst>
                  <a:outerShdw blurRad="38100" dist="38100" dir="2700000" algn="tl">
                    <a:srgbClr val="000000">
                      <a:alpha val="43137"/>
                    </a:srgbClr>
                  </a:outerShdw>
                </a:effectLst>
              </a:rPr>
              <a:t>Coastal Resource Management in Fiji</a:t>
            </a:r>
            <a:endParaRPr lang="en-AU" sz="4800" b="1" dirty="0">
              <a:solidFill>
                <a:srgbClr val="002060"/>
              </a:solidFill>
              <a:effectLst>
                <a:outerShdw blurRad="38100" dist="38100" dir="2700000" algn="tl">
                  <a:srgbClr val="000000">
                    <a:alpha val="43137"/>
                  </a:srgbClr>
                </a:outerShdw>
              </a:effectLst>
            </a:endParaRPr>
          </a:p>
        </p:txBody>
      </p:sp>
      <p:sp>
        <p:nvSpPr>
          <p:cNvPr id="3" name="Footer Placeholder 4"/>
          <p:cNvSpPr>
            <a:spLocks noGrp="1"/>
          </p:cNvSpPr>
          <p:nvPr>
            <p:ph type="ftr" sz="quarter" idx="11"/>
          </p:nvPr>
        </p:nvSpPr>
        <p:spPr>
          <a:xfrm>
            <a:off x="59225" y="6364716"/>
            <a:ext cx="8856889" cy="463605"/>
          </a:xfrm>
        </p:spPr>
        <p:txBody>
          <a:bodyPr/>
          <a:lstStyle/>
          <a:p>
            <a:pPr algn="ctr"/>
            <a:r>
              <a:rPr lang="en-US" sz="1800" b="1" dirty="0" smtClean="0">
                <a:solidFill>
                  <a:srgbClr val="002060"/>
                </a:solidFill>
              </a:rPr>
              <a:t>Our Future Generations inherit a Prosperous and Enhanced Fisheries &amp; Forest Sector</a:t>
            </a:r>
            <a:endParaRPr lang="en-US" sz="1800" b="1" dirty="0">
              <a:solidFill>
                <a:srgbClr val="002060"/>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3065" y="374900"/>
            <a:ext cx="1719263" cy="16764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07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3051</TotalTime>
  <Words>1991</Words>
  <Application>Microsoft Office PowerPoint</Application>
  <PresentationFormat>On-screen Show (4:3)</PresentationFormat>
  <Paragraphs>231</Paragraphs>
  <Slides>29</Slides>
  <Notes>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Outline</vt:lpstr>
      <vt:lpstr>PowerPoint Presentation</vt:lpstr>
      <vt:lpstr>Maritime Limits</vt:lpstr>
      <vt:lpstr>Socio-economic Profile</vt:lpstr>
      <vt:lpstr>Sectoral Contribution to GDP</vt:lpstr>
      <vt:lpstr>Fiji’s Climate Profile</vt:lpstr>
      <vt:lpstr>PowerPoint Presentation</vt:lpstr>
      <vt:lpstr>Coastal Resource Management in Fiji</vt:lpstr>
      <vt:lpstr>Coastal Resource Management -Why important for Fiji?</vt:lpstr>
      <vt:lpstr>PowerPoint Presentation</vt:lpstr>
      <vt:lpstr>PowerPoint Presentation</vt:lpstr>
      <vt:lpstr>Challenges</vt:lpstr>
      <vt:lpstr>PowerPoint Presentation</vt:lpstr>
      <vt:lpstr>PowerPoint Presentation</vt:lpstr>
      <vt:lpstr>How has Fiji Fisheries responded to the Coastal Resource Management Challenge?</vt:lpstr>
      <vt:lpstr>PowerPoint Presentation</vt:lpstr>
      <vt:lpstr>Department of Fisheries Initiatives</vt:lpstr>
      <vt:lpstr>PowerPoint Presentation</vt:lpstr>
      <vt:lpstr>PowerPoint Presentation</vt:lpstr>
      <vt:lpstr>Coastal Resource Management in Action</vt:lpstr>
      <vt:lpstr>Case Study: Sandfish (Holothuria scabra) production and sea-ranching trial in Fiji</vt:lpstr>
      <vt:lpstr>PowerPoint Presentation</vt:lpstr>
      <vt:lpstr>PowerPoint Presentation</vt:lpstr>
      <vt:lpstr>Government Investment, Policies   Commodity plans &amp; more initiatives…</vt:lpstr>
      <vt:lpstr>Inter-Government Agency Initiatives…</vt:lpstr>
      <vt:lpstr>NGO’s-Local and Regional</vt:lpstr>
      <vt:lpstr>Planning 4 Tomorrow!!</vt:lpstr>
      <vt:lpstr>Vinaka Vakalevu!!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MCS</cp:lastModifiedBy>
  <cp:revision>68</cp:revision>
  <dcterms:created xsi:type="dcterms:W3CDTF">2013-08-21T19:17:07Z</dcterms:created>
  <dcterms:modified xsi:type="dcterms:W3CDTF">2014-10-12T21:45:53Z</dcterms:modified>
</cp:coreProperties>
</file>