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6" d="100"/>
          <a:sy n="96" d="100"/>
        </p:scale>
        <p:origin x="-31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41E6-696C-4EA5-A21D-CD6C2856D615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E684-3A81-4454-B7D5-41BC24049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41E6-696C-4EA5-A21D-CD6C2856D615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E684-3A81-4454-B7D5-41BC24049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41E6-696C-4EA5-A21D-CD6C2856D615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E684-3A81-4454-B7D5-41BC24049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41E6-696C-4EA5-A21D-CD6C2856D615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E684-3A81-4454-B7D5-41BC24049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41E6-696C-4EA5-A21D-CD6C2856D615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E684-3A81-4454-B7D5-41BC24049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41E6-696C-4EA5-A21D-CD6C2856D615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E684-3A81-4454-B7D5-41BC24049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41E6-696C-4EA5-A21D-CD6C2856D615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E684-3A81-4454-B7D5-41BC24049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41E6-696C-4EA5-A21D-CD6C2856D615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E684-3A81-4454-B7D5-41BC24049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41E6-696C-4EA5-A21D-CD6C2856D615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E684-3A81-4454-B7D5-41BC24049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41E6-696C-4EA5-A21D-CD6C2856D615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E684-3A81-4454-B7D5-41BC24049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D41E6-696C-4EA5-A21D-CD6C2856D615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3E684-3A81-4454-B7D5-41BC24049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D41E6-696C-4EA5-A21D-CD6C2856D615}" type="datetimeFigureOut">
              <a:rPr lang="en-US" smtClean="0"/>
              <a:pPr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3E684-3A81-4454-B7D5-41BC24049B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917575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COMMUNITY-BASED COASTAL RESOURCE MANAGEMENT REGIONAL SEMINAR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362200"/>
            <a:ext cx="6400800" cy="3733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Project for Promotion of Grace of Sea in Coastal Villages – Phase 2, Vanuatu</a:t>
            </a:r>
          </a:p>
          <a:p>
            <a:r>
              <a:rPr lang="en-US" sz="2800" dirty="0" smtClean="0"/>
              <a:t>13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– 16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October 2014</a:t>
            </a:r>
          </a:p>
          <a:p>
            <a:r>
              <a:rPr lang="en-US" sz="2800" dirty="0" smtClean="0"/>
              <a:t>Melanesian Hotel</a:t>
            </a:r>
          </a:p>
          <a:p>
            <a:r>
              <a:rPr lang="en-US" sz="2800" dirty="0" smtClean="0"/>
              <a:t>Presenter: Mr. Peter </a:t>
            </a:r>
            <a:r>
              <a:rPr lang="en-US" sz="2800" dirty="0" err="1" smtClean="0"/>
              <a:t>Kenilorea</a:t>
            </a:r>
            <a:endParaRPr lang="en-US" sz="2800" dirty="0" smtClean="0"/>
          </a:p>
          <a:p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clrChange>
              <a:clrFrom>
                <a:srgbClr val="2E5600"/>
              </a:clrFrom>
              <a:clrTo>
                <a:srgbClr val="2E5600">
                  <a:alpha val="0"/>
                </a:srgbClr>
              </a:clrTo>
            </a:clrChange>
            <a:lum contrast="24000"/>
          </a:blip>
          <a:srcRect t="1523" r="12590" b="3047"/>
          <a:stretch>
            <a:fillRect/>
          </a:stretch>
        </p:blipFill>
        <p:spPr bwMode="auto">
          <a:xfrm>
            <a:off x="7848600" y="457200"/>
            <a:ext cx="102743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en-US" sz="2800" dirty="0" smtClean="0"/>
              <a:t>              </a:t>
            </a:r>
            <a:r>
              <a:rPr lang="en-US" sz="2800" b="1" i="1" dirty="0" smtClean="0"/>
              <a:t>Cont…..</a:t>
            </a:r>
          </a:p>
          <a:p>
            <a:pPr lvl="0"/>
            <a:r>
              <a:rPr lang="en-US" sz="2800" dirty="0" smtClean="0"/>
              <a:t>NETWORK DESIGN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Community-based design (Fish for </a:t>
            </a:r>
            <a:r>
              <a:rPr lang="en-US" dirty="0" err="1" smtClean="0"/>
              <a:t>kaikai</a:t>
            </a:r>
            <a:r>
              <a:rPr lang="en-US" dirty="0" smtClean="0"/>
              <a:t>, income generation, restocking)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NGO-based design (Biodiversity/species specific e.g. Turtle Conservation)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Governance-based design (Ridge to reef, Provincial Natural Resource Management Plans)</a:t>
            </a:r>
            <a:r>
              <a:rPr lang="en-US" sz="2800" dirty="0" smtClean="0"/>
              <a:t>     </a:t>
            </a:r>
          </a:p>
          <a:p>
            <a:pPr>
              <a:buNone/>
            </a:pPr>
            <a:r>
              <a:rPr lang="en-US" sz="3600" b="1" dirty="0" smtClean="0"/>
              <a:t>                         </a:t>
            </a:r>
            <a:r>
              <a:rPr lang="en-US" sz="3600" b="1" u="sng" dirty="0" smtClean="0"/>
              <a:t>The End</a:t>
            </a:r>
          </a:p>
          <a:p>
            <a:pPr>
              <a:buNone/>
            </a:pPr>
            <a:r>
              <a:rPr lang="en-US" dirty="0" smtClean="0"/>
              <a:t>         Thank you for listening! 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 smtClean="0"/>
              <a:t>                       Questions??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clrChange>
              <a:clrFrom>
                <a:srgbClr val="2E5600"/>
              </a:clrFrom>
              <a:clrTo>
                <a:srgbClr val="2E5600">
                  <a:alpha val="0"/>
                </a:srgbClr>
              </a:clrTo>
            </a:clrChange>
            <a:lum contrast="24000"/>
          </a:blip>
          <a:srcRect t="1523" r="12590" b="3047"/>
          <a:stretch>
            <a:fillRect/>
          </a:stretch>
        </p:blipFill>
        <p:spPr bwMode="auto">
          <a:xfrm>
            <a:off x="7848600" y="228600"/>
            <a:ext cx="102743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/>
              <a:t>Presentation Outline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Solomon Islands Profile</a:t>
            </a:r>
          </a:p>
          <a:p>
            <a:r>
              <a:rPr lang="en-US" dirty="0" smtClean="0"/>
              <a:t>Overview of Community Resource Managements Activities</a:t>
            </a:r>
          </a:p>
          <a:p>
            <a:r>
              <a:rPr lang="en-US" dirty="0" smtClean="0"/>
              <a:t>Benefits of Community Based Approach</a:t>
            </a:r>
          </a:p>
          <a:p>
            <a:r>
              <a:rPr lang="en-US" dirty="0" smtClean="0"/>
              <a:t>Partners in CBRM – SILMMA Network</a:t>
            </a:r>
          </a:p>
          <a:p>
            <a:r>
              <a:rPr lang="en-US" dirty="0" smtClean="0"/>
              <a:t>Problems and Constrains</a:t>
            </a:r>
          </a:p>
          <a:p>
            <a:r>
              <a:rPr lang="en-US" dirty="0" smtClean="0"/>
              <a:t>Existing Projects and Programs in Solomon Islands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clrChange>
              <a:clrFrom>
                <a:srgbClr val="2E5600"/>
              </a:clrFrom>
              <a:clrTo>
                <a:srgbClr val="2E5600">
                  <a:alpha val="0"/>
                </a:srgbClr>
              </a:clrTo>
            </a:clrChange>
            <a:lum contrast="24000"/>
          </a:blip>
          <a:srcRect t="1523" r="12590" b="3047"/>
          <a:stretch>
            <a:fillRect/>
          </a:stretch>
        </p:blipFill>
        <p:spPr bwMode="auto">
          <a:xfrm>
            <a:off x="7848600" y="457200"/>
            <a:ext cx="102743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Solomon Islands Profile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Between PNG and Vanuatu</a:t>
            </a:r>
          </a:p>
          <a:p>
            <a:r>
              <a:rPr lang="en-US" dirty="0" smtClean="0"/>
              <a:t>Part of the Melanesia Spear-head Group countries</a:t>
            </a:r>
          </a:p>
          <a:p>
            <a:r>
              <a:rPr lang="en-US" dirty="0" smtClean="0"/>
              <a:t>Also Part of the CTI countries (high biodiversity) </a:t>
            </a:r>
          </a:p>
          <a:p>
            <a:r>
              <a:rPr lang="en-US" dirty="0" smtClean="0"/>
              <a:t>Population is six hundred thousand plus</a:t>
            </a:r>
          </a:p>
          <a:p>
            <a:r>
              <a:rPr lang="en-US" dirty="0" smtClean="0"/>
              <a:t>2.07% Growth Rate (2014 est.)</a:t>
            </a:r>
          </a:p>
          <a:p>
            <a:r>
              <a:rPr lang="en-US" dirty="0" smtClean="0"/>
              <a:t>&gt; 85% live in the rural areas </a:t>
            </a:r>
          </a:p>
          <a:p>
            <a:r>
              <a:rPr lang="en-US" dirty="0" smtClean="0"/>
              <a:t>Fish consumption per capita per annum is 35 Kg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clrChange>
              <a:clrFrom>
                <a:srgbClr val="2E5600"/>
              </a:clrFrom>
              <a:clrTo>
                <a:srgbClr val="2E5600">
                  <a:alpha val="0"/>
                </a:srgbClr>
              </a:clrTo>
            </a:clrChange>
            <a:lum contrast="24000"/>
          </a:blip>
          <a:srcRect t="1523" r="12590" b="3047"/>
          <a:stretch>
            <a:fillRect/>
          </a:stretch>
        </p:blipFill>
        <p:spPr bwMode="auto">
          <a:xfrm>
            <a:off x="7848600" y="457200"/>
            <a:ext cx="102743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3600" b="1" u="sng" dirty="0" smtClean="0"/>
              <a:t>Overview of Coastal Resource Management Activities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Government of Solomon Islands is promoting Community-Based Resource Management (CBRM)</a:t>
            </a:r>
          </a:p>
          <a:p>
            <a:pPr lvl="2"/>
            <a:r>
              <a:rPr lang="en-US" sz="2800" dirty="0" smtClean="0"/>
              <a:t>Management of natural resources that is happening at the community level</a:t>
            </a:r>
          </a:p>
          <a:p>
            <a:pPr lvl="2"/>
            <a:r>
              <a:rPr lang="en-US" sz="2800" dirty="0" smtClean="0"/>
              <a:t>Communities are the best managers of their natural resources</a:t>
            </a:r>
          </a:p>
          <a:p>
            <a:r>
              <a:rPr lang="en-US" sz="2800" dirty="0" smtClean="0"/>
              <a:t>Why CBRM is workable is due to the strong customary marine tenure system  and lack of financial and human resources at the government level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clrChange>
              <a:clrFrom>
                <a:srgbClr val="2E5600"/>
              </a:clrFrom>
              <a:clrTo>
                <a:srgbClr val="2E5600">
                  <a:alpha val="0"/>
                </a:srgbClr>
              </a:clrTo>
            </a:clrChange>
            <a:lum contrast="24000"/>
          </a:blip>
          <a:srcRect t="1523" r="12590" b="3047"/>
          <a:stretch>
            <a:fillRect/>
          </a:stretch>
        </p:blipFill>
        <p:spPr bwMode="auto">
          <a:xfrm>
            <a:off x="7848600" y="457200"/>
            <a:ext cx="102743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/>
              <a:t>Benefits of Community-Based Approach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Low ongoing cost</a:t>
            </a:r>
          </a:p>
          <a:p>
            <a:r>
              <a:rPr lang="en-US" dirty="0" smtClean="0"/>
              <a:t>Can be undertaken with little prior data</a:t>
            </a:r>
          </a:p>
          <a:p>
            <a:r>
              <a:rPr lang="en-US" dirty="0" smtClean="0"/>
              <a:t>Strong traditional knowledge, ownership and decision making from resource owners</a:t>
            </a:r>
          </a:p>
          <a:p>
            <a:r>
              <a:rPr lang="en-US" dirty="0" smtClean="0"/>
              <a:t>Empowers community structures and institutions</a:t>
            </a:r>
          </a:p>
          <a:p>
            <a:r>
              <a:rPr lang="en-US" dirty="0" smtClean="0"/>
              <a:t>Can potentially be undertaken by communities themselves with little or no outside support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clrChange>
              <a:clrFrom>
                <a:srgbClr val="2E5600"/>
              </a:clrFrom>
              <a:clrTo>
                <a:srgbClr val="2E5600">
                  <a:alpha val="0"/>
                </a:srgbClr>
              </a:clrTo>
            </a:clrChange>
            <a:lum contrast="24000"/>
          </a:blip>
          <a:srcRect t="1523" r="12590" b="3047"/>
          <a:stretch>
            <a:fillRect/>
          </a:stretch>
        </p:blipFill>
        <p:spPr bwMode="auto">
          <a:xfrm>
            <a:off x="7848600" y="1219200"/>
            <a:ext cx="102743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Partners in CBRM-SILMMA Network</a:t>
            </a:r>
            <a:endParaRPr lang="en-US" sz="3600" b="1" u="sng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9200"/>
            <a:ext cx="8458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Problems and Constrains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Community Level</a:t>
            </a:r>
          </a:p>
          <a:p>
            <a:pPr marL="1314450" lvl="2" indent="-514350"/>
            <a:r>
              <a:rPr lang="en-US" sz="3200" dirty="0" smtClean="0"/>
              <a:t>Perceived conflict between Development and Management Objectives</a:t>
            </a:r>
          </a:p>
          <a:p>
            <a:pPr marL="1314450" lvl="2" indent="-514350"/>
            <a:r>
              <a:rPr lang="en-US" sz="3200" dirty="0" smtClean="0"/>
              <a:t>Customary tenure system e.g. Dispute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Sustainability of Finance for Management</a:t>
            </a:r>
          </a:p>
          <a:p>
            <a:pPr marL="1314450" lvl="2" indent="-514350"/>
            <a:r>
              <a:rPr lang="en-US" sz="3200" dirty="0" smtClean="0"/>
              <a:t>Continuity of NGO at sites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Compliance and Enforcement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Poor Communication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clrChange>
              <a:clrFrom>
                <a:srgbClr val="2E5600"/>
              </a:clrFrom>
              <a:clrTo>
                <a:srgbClr val="2E5600">
                  <a:alpha val="0"/>
                </a:srgbClr>
              </a:clrTo>
            </a:clrChange>
            <a:lum contrast="24000"/>
          </a:blip>
          <a:srcRect t="1523" r="12590" b="3047"/>
          <a:stretch>
            <a:fillRect/>
          </a:stretch>
        </p:blipFill>
        <p:spPr bwMode="auto">
          <a:xfrm>
            <a:off x="7848600" y="457200"/>
            <a:ext cx="102743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34400" cy="639762"/>
          </a:xfrm>
        </p:spPr>
        <p:txBody>
          <a:bodyPr>
            <a:noAutofit/>
          </a:bodyPr>
          <a:lstStyle/>
          <a:p>
            <a:r>
              <a:rPr lang="en-US" sz="3600" b="1" u="sng" dirty="0" smtClean="0"/>
              <a:t>Existing Projects and Programs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915400" cy="6172200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>REVIEW OF CURRENT NATIONAL/PROVINCIAL LAWS (e.g. Fisheries Act,1978, Provincial fisheries Ordinances)  and STRATEGY FORMULATION (Solomon Islands Inshore and Provincial Fisheries Management and Development Strategy </a:t>
            </a:r>
            <a:r>
              <a:rPr lang="en-US" sz="2400" i="1" dirty="0"/>
              <a:t>– </a:t>
            </a:r>
            <a:r>
              <a:rPr lang="en-US" sz="2400" b="1" i="1" dirty="0"/>
              <a:t>draft</a:t>
            </a:r>
            <a:r>
              <a:rPr lang="en-US" sz="2400" dirty="0"/>
              <a:t>) – </a:t>
            </a:r>
            <a:r>
              <a:rPr lang="en-US" sz="2400" b="1" dirty="0"/>
              <a:t>MFMR/SILMMA partners</a:t>
            </a:r>
            <a:endParaRPr lang="en-US" sz="2400" dirty="0"/>
          </a:p>
          <a:p>
            <a:pPr lvl="0"/>
            <a:r>
              <a:rPr lang="en-US" sz="2400" dirty="0"/>
              <a:t>AWARENESS OUTREACH PROGRAM ON NATIONAL LEGISLATIONS (e.g. Protected Areas Act 2010) </a:t>
            </a:r>
            <a:r>
              <a:rPr lang="en-US" sz="2400" b="1" dirty="0"/>
              <a:t>(MECDM)</a:t>
            </a:r>
            <a:endParaRPr lang="en-US" sz="2400" dirty="0"/>
          </a:p>
          <a:p>
            <a:pPr lvl="0"/>
            <a:r>
              <a:rPr lang="en-US" sz="2400" dirty="0"/>
              <a:t>SEAWEED PROGRAM </a:t>
            </a:r>
            <a:r>
              <a:rPr lang="en-US" sz="2400" b="1" dirty="0"/>
              <a:t>(MFMR)</a:t>
            </a:r>
            <a:endParaRPr lang="en-US" sz="2400" dirty="0"/>
          </a:p>
          <a:p>
            <a:pPr lvl="0"/>
            <a:r>
              <a:rPr lang="en-US" sz="2400" dirty="0"/>
              <a:t>FAD PROGRAM </a:t>
            </a:r>
            <a:r>
              <a:rPr lang="en-US" sz="2400" b="1" dirty="0"/>
              <a:t>(MFMR/WWF/WFC)</a:t>
            </a:r>
            <a:endParaRPr lang="en-US" sz="2400" dirty="0"/>
          </a:p>
          <a:p>
            <a:pPr lvl="0"/>
            <a:r>
              <a:rPr lang="en-US" sz="2400" dirty="0"/>
              <a:t>HAPI FISH PROJECT </a:t>
            </a:r>
            <a:r>
              <a:rPr lang="en-US" sz="2400" b="1" dirty="0"/>
              <a:t>(MFMR /WWF – Data collection, Fish markets)</a:t>
            </a:r>
            <a:endParaRPr lang="en-US" sz="2400" dirty="0"/>
          </a:p>
          <a:p>
            <a:pPr lvl="0"/>
            <a:r>
              <a:rPr lang="en-US" sz="2400" dirty="0"/>
              <a:t>COMMUNITY-BASED FISHERIES MANAGEMENT PROGRAM </a:t>
            </a:r>
            <a:r>
              <a:rPr lang="en-US" sz="2400" b="1" dirty="0"/>
              <a:t>(MFMR/SILMMA partners)</a:t>
            </a:r>
            <a:endParaRPr lang="en-US" sz="2400" dirty="0"/>
          </a:p>
          <a:p>
            <a:pPr lvl="0"/>
            <a:r>
              <a:rPr lang="en-US" sz="2400" dirty="0"/>
              <a:t>INTEGRATED COASTAL MANAGEMENT (RIDGE TO REEF APPROACH) –</a:t>
            </a:r>
            <a:r>
              <a:rPr lang="en-US" sz="2400" b="1" dirty="0"/>
              <a:t> TNC/SICCP</a:t>
            </a:r>
            <a:endParaRPr lang="en-US" sz="2400" dirty="0"/>
          </a:p>
          <a:p>
            <a:pPr lvl="0"/>
            <a:r>
              <a:rPr lang="en-US" sz="2400" dirty="0"/>
              <a:t>TURTLE CONSERVATION PROGRAM – </a:t>
            </a:r>
            <a:r>
              <a:rPr lang="en-US" sz="2400" b="1" dirty="0"/>
              <a:t>SILMMA NETWORK partners</a:t>
            </a:r>
            <a:endParaRPr lang="en-US" sz="2400" dirty="0"/>
          </a:p>
          <a:p>
            <a:pPr lvl="0"/>
            <a:endParaRPr lang="en-US" sz="2400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clrChange>
              <a:clrFrom>
                <a:srgbClr val="2E5600"/>
              </a:clrFrom>
              <a:clrTo>
                <a:srgbClr val="2E5600">
                  <a:alpha val="0"/>
                </a:srgbClr>
              </a:clrTo>
            </a:clrChange>
            <a:lum contrast="24000"/>
          </a:blip>
          <a:srcRect t="1523" r="12590" b="3047"/>
          <a:stretch>
            <a:fillRect/>
          </a:stretch>
        </p:blipFill>
        <p:spPr bwMode="auto">
          <a:xfrm>
            <a:off x="8153400" y="0"/>
            <a:ext cx="72263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i="1" dirty="0" smtClean="0"/>
              <a:t>Cont…</a:t>
            </a:r>
            <a:endParaRPr lang="en-US" sz="36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943600"/>
          </a:xfrm>
        </p:spPr>
        <p:txBody>
          <a:bodyPr>
            <a:noAutofit/>
          </a:bodyPr>
          <a:lstStyle/>
          <a:p>
            <a:pPr lvl="0"/>
            <a:r>
              <a:rPr lang="en-US" sz="2400" dirty="0" smtClean="0"/>
              <a:t>CBRM RESOURCE MAPPING PROJECT – </a:t>
            </a:r>
            <a:r>
              <a:rPr lang="en-US" sz="2400" b="1" dirty="0" smtClean="0"/>
              <a:t>MECDM/TNC</a:t>
            </a:r>
            <a:endParaRPr lang="en-US" sz="2400" dirty="0" smtClean="0"/>
          </a:p>
          <a:p>
            <a:pPr lvl="0"/>
            <a:r>
              <a:rPr lang="en-US" sz="2400" dirty="0" smtClean="0"/>
              <a:t>EXPANDING </a:t>
            </a:r>
            <a:r>
              <a:rPr lang="en-US" sz="2400" dirty="0"/>
              <a:t>THE REACH PROJECT – </a:t>
            </a:r>
            <a:r>
              <a:rPr lang="en-US" sz="2400" b="1" dirty="0"/>
              <a:t>MFMR/SILMMA partners</a:t>
            </a:r>
            <a:endParaRPr lang="en-US" sz="2400" dirty="0"/>
          </a:p>
          <a:p>
            <a:pPr lvl="0"/>
            <a:r>
              <a:rPr lang="en-US" sz="2400" dirty="0"/>
              <a:t>ESTABLISHMENT OF PROVINCIAL INFORMATION HUBS - </a:t>
            </a:r>
            <a:r>
              <a:rPr lang="en-US" sz="2400" b="1" dirty="0"/>
              <a:t>MFMR/SILMMA partners</a:t>
            </a:r>
            <a:endParaRPr lang="en-US" sz="2400" dirty="0"/>
          </a:p>
          <a:p>
            <a:pPr lvl="0"/>
            <a:r>
              <a:rPr lang="en-US" sz="2400" dirty="0"/>
              <a:t>NETWORKING</a:t>
            </a:r>
          </a:p>
          <a:p>
            <a:pPr lvl="1"/>
            <a:r>
              <a:rPr lang="en-US" sz="2400" dirty="0"/>
              <a:t>Locally Managed Marine Areas Regional Network (Regional Level)</a:t>
            </a:r>
          </a:p>
          <a:p>
            <a:pPr lvl="1"/>
            <a:r>
              <a:rPr lang="en-US" sz="2400" dirty="0"/>
              <a:t>Solomon Islands Locally Managed Marine Areas Network (National Level)</a:t>
            </a:r>
          </a:p>
          <a:p>
            <a:pPr lvl="1"/>
            <a:r>
              <a:rPr lang="en-US" sz="2400" dirty="0"/>
              <a:t>Provincial Networking (Choiseul, Isabel, Central Islands Provinces)</a:t>
            </a:r>
          </a:p>
          <a:p>
            <a:pPr lvl="1"/>
            <a:r>
              <a:rPr lang="en-US" sz="2400" dirty="0"/>
              <a:t>Community Networking e.g. </a:t>
            </a:r>
            <a:r>
              <a:rPr lang="en-US" sz="2400" dirty="0" err="1"/>
              <a:t>Roviana</a:t>
            </a:r>
            <a:r>
              <a:rPr lang="en-US" sz="2400" dirty="0"/>
              <a:t> Conservation Foundation</a:t>
            </a:r>
          </a:p>
          <a:p>
            <a:endParaRPr lang="en-US" sz="24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clrChange>
              <a:clrFrom>
                <a:srgbClr val="2E5600"/>
              </a:clrFrom>
              <a:clrTo>
                <a:srgbClr val="2E5600">
                  <a:alpha val="0"/>
                </a:srgbClr>
              </a:clrTo>
            </a:clrChange>
            <a:lum contrast="24000"/>
          </a:blip>
          <a:srcRect t="1523" r="12590" b="3047"/>
          <a:stretch>
            <a:fillRect/>
          </a:stretch>
        </p:blipFill>
        <p:spPr bwMode="auto">
          <a:xfrm>
            <a:off x="7848600" y="0"/>
            <a:ext cx="102743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485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COMMUNITY-BASED COASTAL RESOURCE MANAGEMENT REGIONAL SEMINAR</vt:lpstr>
      <vt:lpstr>Presentation Outline</vt:lpstr>
      <vt:lpstr>Solomon Islands Profile</vt:lpstr>
      <vt:lpstr>Overview of Coastal Resource Management Activities</vt:lpstr>
      <vt:lpstr>Benefits of Community-Based Approach</vt:lpstr>
      <vt:lpstr>Partners in CBRM-SILMMA Network</vt:lpstr>
      <vt:lpstr>Problems and Constrains</vt:lpstr>
      <vt:lpstr>Existing Projects and Programs</vt:lpstr>
      <vt:lpstr>Cont…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COMMUNITY-BASED COASTAL RESOURCE MANAGEMENT REGIONAL SEMINAR</dc:title>
  <dc:creator>Moses</dc:creator>
  <cp:lastModifiedBy>Moses</cp:lastModifiedBy>
  <cp:revision>7</cp:revision>
  <dcterms:created xsi:type="dcterms:W3CDTF">2014-10-12T06:31:36Z</dcterms:created>
  <dcterms:modified xsi:type="dcterms:W3CDTF">2014-10-12T21:03:37Z</dcterms:modified>
</cp:coreProperties>
</file>