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7" r:id="rId3"/>
    <p:sldId id="257" r:id="rId4"/>
    <p:sldId id="303" r:id="rId5"/>
    <p:sldId id="275" r:id="rId6"/>
    <p:sldId id="298" r:id="rId7"/>
    <p:sldId id="299" r:id="rId8"/>
    <p:sldId id="300" r:id="rId9"/>
    <p:sldId id="301" r:id="rId10"/>
    <p:sldId id="315" r:id="rId11"/>
    <p:sldId id="302" r:id="rId12"/>
    <p:sldId id="258" r:id="rId13"/>
    <p:sldId id="265" r:id="rId14"/>
    <p:sldId id="264" r:id="rId15"/>
    <p:sldId id="290" r:id="rId16"/>
    <p:sldId id="288" r:id="rId17"/>
    <p:sldId id="284" r:id="rId18"/>
    <p:sldId id="309" r:id="rId19"/>
    <p:sldId id="310" r:id="rId20"/>
    <p:sldId id="311" r:id="rId21"/>
    <p:sldId id="312" r:id="rId22"/>
    <p:sldId id="270" r:id="rId23"/>
    <p:sldId id="268" r:id="rId24"/>
    <p:sldId id="316" r:id="rId25"/>
    <p:sldId id="317" r:id="rId26"/>
    <p:sldId id="308" r:id="rId27"/>
  </p:sldIdLst>
  <p:sldSz cx="9144000" cy="6858000" type="screen4x3"/>
  <p:notesSz cx="6884988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F7D737-4687-4C7D-A560-1BBAED80314F}" type="datetimeFigureOut">
              <a:rPr lang="en-NZ"/>
              <a:pPr/>
              <a:t>13/10/2014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435CE6-371A-49FB-BD2D-CA6CB27E17DB}" type="slidenum">
              <a:rPr lang="en-NZ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4D5AFB-663B-4861-9A17-205DCDFB5DD2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C3FD07-56DE-44AA-81A2-8BC2563723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4101B0-4965-4718-9EEE-03349A9B4D8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344368-1733-4F25-BB04-CE61A11F25E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35652-4C78-4F2A-BC2D-FABFDEA8A7FE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DF848-A381-49CE-95E3-BEB0B26C48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6D6D1B-1F48-4B81-9414-466E00999D09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7C807-83D7-47DF-A10A-33B70F336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D8045-F55C-4789-AB5E-A1DD3312C798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2B3DB-D4B3-43CE-A258-A82D48A13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8FD035-396C-4CD5-B9DC-36896911F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878B1-E0B9-41B0-88FC-6BB5613D77D4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88AF0-B807-4AD2-9EA5-00F315C3D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A360EE-F5BA-41E8-8801-38E4E89BC392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13E29-6F3B-482B-88CD-4FBFFE8D4F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74F45A-D4BB-4FA9-8CE3-24DDD0F21594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ABEB8-805A-4A8D-9117-7130C8FE6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90A62-56BF-473E-92AC-A9F786836C0F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0D1EF-6E59-4BB8-9FF9-1FE82E459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757A2-ED9A-4D3A-8205-80E81EFB712C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A66F5-7B7A-4AE4-B321-E541709A8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41EAB-B411-4182-8C13-8AC34E95E56E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8A3B1-3BBD-41DC-B3B1-3B0DAA3F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CA72E-2956-484F-B2A9-80DD19A1735A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8F6DE-A3BF-47E5-842C-83AA75E27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>
              <a:latin typeface="Gill Sans MT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E5965A-5B78-469F-B886-09B63B0420B2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53E0D-DDA5-4960-B8C2-4F3CADC68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fld id="{1E5302BF-9647-4470-A711-02798B1E53B7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fld id="{D43CFF8A-E8C3-4737-8F56-67EC1BB21E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66" r:id="rId2"/>
    <p:sldLayoutId id="2147484072" r:id="rId3"/>
    <p:sldLayoutId id="2147484067" r:id="rId4"/>
    <p:sldLayoutId id="2147484073" r:id="rId5"/>
    <p:sldLayoutId id="2147484068" r:id="rId6"/>
    <p:sldLayoutId id="2147484074" r:id="rId7"/>
    <p:sldLayoutId id="2147484075" r:id="rId8"/>
    <p:sldLayoutId id="2147484076" r:id="rId9"/>
    <p:sldLayoutId id="2147484069" r:id="rId10"/>
    <p:sldLayoutId id="2147484070" r:id="rId11"/>
    <p:sldLayoutId id="21474840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642938"/>
            <a:ext cx="7858125" cy="20716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Regional Seminar on Community based Coastal Resource Management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428750" y="4857750"/>
            <a:ext cx="6858000" cy="1500188"/>
          </a:xfrm>
        </p:spPr>
        <p:txBody>
          <a:bodyPr/>
          <a:lstStyle/>
          <a:p>
            <a:pPr marL="26988" algn="ctr" eaLnBrk="1" hangingPunct="1"/>
            <a:r>
              <a:rPr lang="en-US" sz="2800" smtClean="0">
                <a:solidFill>
                  <a:srgbClr val="FF0000"/>
                </a:solidFill>
              </a:rPr>
              <a:t>13 -16 October 2014</a:t>
            </a:r>
          </a:p>
          <a:p>
            <a:pPr marL="26988" algn="ctr" eaLnBrk="1" hangingPunct="1"/>
            <a:r>
              <a:rPr lang="en-US" sz="2800" smtClean="0">
                <a:solidFill>
                  <a:srgbClr val="FF0000"/>
                </a:solidFill>
              </a:rPr>
              <a:t>Melanesian Hotel, Port Vila</a:t>
            </a:r>
          </a:p>
          <a:p>
            <a:pPr marL="26988" algn="ctr" eaLnBrk="1" hangingPunct="1"/>
            <a:r>
              <a:rPr lang="en-US" sz="2800" smtClean="0">
                <a:solidFill>
                  <a:srgbClr val="FF0000"/>
                </a:solidFill>
              </a:rPr>
              <a:t>Vanuatu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21" name="Picture 0" descr="MAF-Samo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0"/>
            <a:ext cx="1714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000125" y="3286125"/>
            <a:ext cx="7858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2400" dirty="0">
                <a:latin typeface="+mn-lt"/>
              </a:rPr>
              <a:t>Project for Promotion of Grace of Sea in Coastal villages – Phase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285750"/>
            <a:ext cx="5786437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Our major concern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42938" y="1357313"/>
            <a:ext cx="8286750" cy="5072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Overfishing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Population growth (increasing demand for fresh seafood)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Destructive fishing methods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explosives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poisons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Use of introduced, effective and non-selective techniques (wire fish fences, gill nets)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Loss of inshore nursery habitat (mangroves and marshes has been reduced by reclamations, logging and drainage, cyclones and climate change)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Inadequate use of fisheries management tools and regulations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ineffective unless they have the support of the community</a:t>
            </a:r>
          </a:p>
          <a:p>
            <a:endParaRPr lang="en-US" sz="2400" smtClean="0"/>
          </a:p>
        </p:txBody>
      </p:sp>
      <p:pic>
        <p:nvPicPr>
          <p:cNvPr id="18436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5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600075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Our Immediate Action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71563" y="1571625"/>
            <a:ext cx="7858125" cy="4071938"/>
          </a:xfrm>
        </p:spPr>
        <p:txBody>
          <a:bodyPr/>
          <a:lstStyle/>
          <a:p>
            <a:pPr eaLnBrk="1" hangingPunct="1"/>
            <a:r>
              <a:rPr lang="en-US" sz="2800" smtClean="0"/>
              <a:t>Deliver the results to the communities  and the Government  and encourage them to feel responsible</a:t>
            </a:r>
          </a:p>
          <a:p>
            <a:pPr eaLnBrk="1" hangingPunct="1"/>
            <a:r>
              <a:rPr lang="en-US" sz="2800" smtClean="0"/>
              <a:t>The Community Based Fisheries Management Programme (CBFMP) was established in 1995</a:t>
            </a:r>
          </a:p>
          <a:p>
            <a:pPr eaLnBrk="1" hangingPunct="1">
              <a:buFontTx/>
              <a:buChar char="-"/>
            </a:pPr>
            <a:r>
              <a:rPr lang="en-US" sz="2800" smtClean="0"/>
              <a:t>This programme empowers community villages to manage their own inshore resources through establishment of Village fisheries management plans, bylaws and marine reserve areas </a:t>
            </a:r>
          </a:p>
          <a:p>
            <a:pPr>
              <a:buFont typeface="Wingdings 2" pitchFamily="18" charset="2"/>
              <a:buNone/>
            </a:pPr>
            <a:endParaRPr lang="en-US" sz="2800" smtClean="0"/>
          </a:p>
        </p:txBody>
      </p:sp>
      <p:pic>
        <p:nvPicPr>
          <p:cNvPr id="19460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5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6000750" cy="13573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COMMUNITY BASED FISHERIES MANAGEMENT PROGRAMME (CBFMP)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5" y="3429000"/>
            <a:ext cx="2286000" cy="2143125"/>
          </a:xfrm>
        </p:spPr>
        <p:txBody>
          <a:bodyPr>
            <a:normAutofit fontScale="85000" lnSpcReduction="2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/>
              <a:t>Process: </a:t>
            </a:r>
          </a:p>
          <a:p>
            <a:pPr marL="653796" indent="-5715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I) First formal</a:t>
            </a:r>
          </a:p>
          <a:p>
            <a:pPr marL="653796" indent="-5715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Meeting with</a:t>
            </a:r>
          </a:p>
          <a:p>
            <a:pPr marL="653796" indent="-5715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Village council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2" descr="C:\Documents and Settings\Olofa.FISHERIES\Desktop\PC04007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357554" y="3143248"/>
            <a:ext cx="521533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14438" y="2000250"/>
            <a:ext cx="7429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latin typeface="+mn-lt"/>
              </a:rPr>
              <a:t>Establish Villages Fish Reserves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3200" dirty="0">
                <a:latin typeface="+mn-lt"/>
              </a:rPr>
              <a:t>	-  establish Management Plans for each village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3200" dirty="0">
                <a:latin typeface="+mn-lt"/>
              </a:rPr>
              <a:t>	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57688" y="5929313"/>
            <a:ext cx="3071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2400" dirty="0">
                <a:latin typeface="+mn-lt"/>
              </a:rPr>
              <a:t>First meeting: </a:t>
            </a:r>
            <a:r>
              <a:rPr lang="en-US" sz="2400" dirty="0" err="1">
                <a:latin typeface="+mn-lt"/>
              </a:rPr>
              <a:t>Sasina</a:t>
            </a:r>
            <a:endParaRPr lang="en-US" sz="2400" dirty="0">
              <a:latin typeface="+mn-lt"/>
            </a:endParaRPr>
          </a:p>
        </p:txBody>
      </p:sp>
      <p:pic>
        <p:nvPicPr>
          <p:cNvPr id="20487" name="Picture 0" descr="MAF-Samo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214313"/>
            <a:ext cx="19240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14313"/>
            <a:ext cx="5000625" cy="7858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CBFMP…..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3786188" cy="3071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ii) Groups’ Meetings/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Consultation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- </a:t>
            </a:r>
            <a:r>
              <a:rPr lang="en-US" sz="2800" smtClean="0"/>
              <a:t>gather information to formulate village fisheries management plan</a:t>
            </a:r>
          </a:p>
        </p:txBody>
      </p:sp>
      <p:pic>
        <p:nvPicPr>
          <p:cNvPr id="27650" name="Picture 2" descr="C:\Documents and Settings\Olofa.FISHERIES\My Documents\My Documents\PICTURES\ADVISORY-fotos\VILLAGEsAND-FONOS\Matautu-Falealili\MatautuFalealili_GroupMeetings\Matautu_Falealili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142984"/>
            <a:ext cx="3714626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9" name="Content Placeholder 2"/>
          <p:cNvSpPr txBox="1">
            <a:spLocks/>
          </p:cNvSpPr>
          <p:nvPr/>
        </p:nvSpPr>
        <p:spPr bwMode="auto">
          <a:xfrm>
            <a:off x="4857750" y="4000500"/>
            <a:ext cx="4000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Gill Sans MT" pitchFamily="34" charset="0"/>
              </a:rPr>
              <a:t>Women’s Group – Matautu, Falealili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3200">
              <a:latin typeface="Gill Sans MT" pitchFamily="34" charset="0"/>
            </a:endParaRPr>
          </a:p>
        </p:txBody>
      </p:sp>
      <p:sp>
        <p:nvSpPr>
          <p:cNvPr id="21510" name="Content Placeholder 2"/>
          <p:cNvSpPr txBox="1">
            <a:spLocks/>
          </p:cNvSpPr>
          <p:nvPr/>
        </p:nvSpPr>
        <p:spPr bwMode="auto">
          <a:xfrm>
            <a:off x="5429250" y="5643563"/>
            <a:ext cx="2000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Gill Sans MT" pitchFamily="34" charset="0"/>
              </a:rPr>
              <a:t>Chief’s Group – Sataua,  Savaii</a:t>
            </a:r>
            <a:endParaRPr lang="en-US" sz="3200">
              <a:latin typeface="Gill Sans MT" pitchFamily="34" charset="0"/>
            </a:endParaRPr>
          </a:p>
        </p:txBody>
      </p:sp>
      <p:pic>
        <p:nvPicPr>
          <p:cNvPr id="27652" name="Picture 4" descr="C:\Documents and Settings\Olofa.FISHERIES\My Documents\My Documents\PICTURES\ADVISORY-fotos\VILLAGEsAND-FONOS\sataua Grp Mtng\IMG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447212"/>
            <a:ext cx="3714776" cy="2196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2" name="Picture 0" descr="MAF-Samo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5" y="214313"/>
            <a:ext cx="4429125" cy="6429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9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CBFMP…….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7215188" cy="2428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2800" smtClean="0"/>
              <a:t>iii) Village Advisory Committee Meeting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	iv) Final formal Meeting with Village council (approve Management plan)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	- </a:t>
            </a:r>
            <a:r>
              <a:rPr lang="en-US" sz="2400" smtClean="0"/>
              <a:t>FD draft Management Plan &amp; present to the Fono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	- FD/MAF draft by-laws for each village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5" descr="C:\Documents and Settings\Olofa.FISHERIES\My Documents\My Documents\PICTURES\ADVISORY-fotos\VILLAGEsAND-FONOS\tafagamanu fmac\IMG_0018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71538" y="3429000"/>
            <a:ext cx="3178175" cy="2668165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 descr="C:\Documents and Settings\Olofa.FISHERIES\My Documents\My Documents\PICTURES\ADVISORY-fotos\VILLAGEsAND-FONOS\Saasaai\SasaaiFinalFono\solosolo 09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857750" y="3500438"/>
            <a:ext cx="3929063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534" name="Content Placeholder 2"/>
          <p:cNvSpPr txBox="1">
            <a:spLocks/>
          </p:cNvSpPr>
          <p:nvPr/>
        </p:nvSpPr>
        <p:spPr bwMode="auto">
          <a:xfrm>
            <a:off x="4357688" y="6215063"/>
            <a:ext cx="27860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solidFill>
                  <a:srgbClr val="002060"/>
                </a:solidFill>
                <a:latin typeface="Gill Sans MT" pitchFamily="34" charset="0"/>
              </a:rPr>
              <a:t>Final meeting: Sasaai</a:t>
            </a:r>
          </a:p>
        </p:txBody>
      </p:sp>
      <p:pic>
        <p:nvPicPr>
          <p:cNvPr id="22535" name="Picture 0" descr="MAF-Samo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285875" y="5857875"/>
            <a:ext cx="3143250" cy="78581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Fisheries Advisory Committee</a:t>
            </a:r>
          </a:p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Tafagamanu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Lefaga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2537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600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66"/>
                </a:solidFill>
              </a:rPr>
              <a:t>Step 4: Final Meeting/</a:t>
            </a:r>
            <a:r>
              <a:rPr lang="en-US" sz="3200" dirty="0" err="1" smtClean="0">
                <a:solidFill>
                  <a:srgbClr val="FF0066"/>
                </a:solidFill>
              </a:rPr>
              <a:t>Fono</a:t>
            </a:r>
            <a:r>
              <a:rPr lang="en-US" sz="3200" dirty="0" smtClean="0">
                <a:solidFill>
                  <a:srgbClr val="FF0066"/>
                </a:solidFill>
              </a:rPr>
              <a:t> with Village Council</a:t>
            </a:r>
          </a:p>
        </p:txBody>
      </p:sp>
      <p:pic>
        <p:nvPicPr>
          <p:cNvPr id="16389" name="Picture 5" descr="D:\Olofa's Documents\PICTURES\ADVISORY-fotos\VILLAGEsAND-FONOS\Saasaai\SasaaiFinalFono\solosolo 09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57224" y="1785926"/>
            <a:ext cx="421484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214938" y="1214438"/>
            <a:ext cx="36242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Discuss the Management Plan</a:t>
            </a:r>
          </a:p>
          <a:p>
            <a:r>
              <a:rPr lang="en-US"/>
              <a:t>Village Council approve the Management Plan</a:t>
            </a:r>
          </a:p>
          <a:p>
            <a:endParaRPr lang="en-US" sz="1600"/>
          </a:p>
          <a:p>
            <a:endParaRPr lang="en-US" sz="1600"/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928813" y="5715000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FMAC oversee the conducting of their undertakings in the M.Plan</a:t>
            </a:r>
          </a:p>
        </p:txBody>
      </p:sp>
      <p:pic>
        <p:nvPicPr>
          <p:cNvPr id="16390" name="Picture 6" descr="C:\Users\autalavou\Desktop\MPcoverp-Sata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2643188"/>
            <a:ext cx="2662237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9" name="Picture 0" descr="MAF-Samo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85750"/>
            <a:ext cx="6000750" cy="10715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0066"/>
                </a:solidFill>
              </a:rPr>
              <a:t>Main undertakings in the  Management Plans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928813"/>
            <a:ext cx="7929563" cy="4500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Establish a Fish Reserve Area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Ban destructive fishing methods (dynamites, poisons, chemicals)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Ban Small Mesh Size Fishing Nets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Ban disposal of Rubbish in the sea &amp; coastal areas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Ban coral smashing fishing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Ban fishing or activities within the fisheries reserve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Ban fishing of small sized fish and shellfish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Ban scuba gears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Collect and destroy crown of thorns star fish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Climate change Adaptation and reef resilience</a:t>
            </a:r>
          </a:p>
        </p:txBody>
      </p:sp>
      <p:pic>
        <p:nvPicPr>
          <p:cNvPr id="24580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5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spect="1" noChangeArrowheads="1"/>
          </p:cNvSpPr>
          <p:nvPr/>
        </p:nvSpPr>
        <p:spPr bwMode="auto">
          <a:xfrm>
            <a:off x="1714480" y="4500570"/>
            <a:ext cx="2428892" cy="207170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5996"/>
            </a:stretch>
          </a:blipFill>
          <a:ln w="9525" algn="ctr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00125" y="1428750"/>
            <a:ext cx="7643813" cy="321468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Fisheries resources and habitat assessment to determine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>
                <a:latin typeface="+mn-lt"/>
              </a:rPr>
              <a:t>	- establish of fish reserve areas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>
                <a:latin typeface="+mn-lt"/>
              </a:rPr>
              <a:t>	- substrate coverage (live coral, bleached, </a:t>
            </a:r>
            <a:r>
              <a:rPr lang="en-US" sz="2400" dirty="0" err="1">
                <a:latin typeface="+mn-lt"/>
              </a:rPr>
              <a:t>abiotics</a:t>
            </a:r>
            <a:r>
              <a:rPr lang="en-US" sz="2400" dirty="0">
                <a:latin typeface="+mn-lt"/>
              </a:rPr>
              <a:t>, algae, seaweed) 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>
                <a:latin typeface="+mn-lt"/>
              </a:rPr>
              <a:t>	- biodiversity importance (aggregate spawning sites)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>
                <a:latin typeface="+mn-lt"/>
              </a:rPr>
              <a:t>	- fish biomass and density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>
                <a:latin typeface="+mn-lt"/>
              </a:rPr>
              <a:t>	- market and road site surveys for domestic landings</a:t>
            </a:r>
          </a:p>
        </p:txBody>
      </p:sp>
      <p:pic>
        <p:nvPicPr>
          <p:cNvPr id="25606" name="Picture 0" descr="MAF-Samo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6215063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66"/>
                </a:solidFill>
              </a:rPr>
              <a:t>Monitoring activities</a:t>
            </a:r>
          </a:p>
        </p:txBody>
      </p:sp>
      <p:pic>
        <p:nvPicPr>
          <p:cNvPr id="25608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4" descr="MPpics 3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4500563"/>
            <a:ext cx="20383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 txBox="1">
            <a:spLocks/>
          </p:cNvSpPr>
          <p:nvPr/>
        </p:nvSpPr>
        <p:spPr>
          <a:xfrm>
            <a:off x="1000125" y="1428750"/>
            <a:ext cx="7643813" cy="4500563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  <a:buFont typeface="Arial" charset="0"/>
              <a:buChar char="•"/>
            </a:pPr>
            <a:r>
              <a:rPr lang="en-US" sz="2400">
                <a:latin typeface="Gill Sans MT" pitchFamily="34" charset="0"/>
              </a:rPr>
              <a:t>Stock enhancement 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restocking and translocation of suitable species (giant clams and Trochus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endParaRPr lang="en-US" sz="2400">
              <a:latin typeface="Gill Sans MT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  <a:buFont typeface="Arial" charset="0"/>
              <a:buChar char="•"/>
            </a:pPr>
            <a:r>
              <a:rPr lang="en-US" sz="2400">
                <a:latin typeface="Gill Sans MT" pitchFamily="34" charset="0"/>
              </a:rPr>
              <a:t>Coral reef rehabilitation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coral replanting 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formation of fish houses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endParaRPr lang="en-US" sz="2400">
              <a:latin typeface="Gill Sans MT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  <a:buFont typeface="Arial" charset="0"/>
              <a:buChar char="•"/>
            </a:pPr>
            <a:r>
              <a:rPr lang="en-US" sz="2400">
                <a:latin typeface="Gill Sans MT" pitchFamily="34" charset="0"/>
              </a:rPr>
              <a:t>Sea cucumber status assessment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current status of existing stock</a:t>
            </a:r>
          </a:p>
        </p:txBody>
      </p:sp>
      <p:pic>
        <p:nvPicPr>
          <p:cNvPr id="26627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142875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6215063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66"/>
                </a:solidFill>
              </a:rPr>
              <a:t>Monitoring activities</a:t>
            </a:r>
          </a:p>
        </p:txBody>
      </p:sp>
      <p:pic>
        <p:nvPicPr>
          <p:cNvPr id="26629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spect="1" noChangeArrowheads="1"/>
          </p:cNvSpPr>
          <p:nvPr/>
        </p:nvSpPr>
        <p:spPr bwMode="auto">
          <a:xfrm>
            <a:off x="5286380" y="2643182"/>
            <a:ext cx="2653914" cy="1928826"/>
          </a:xfrm>
          <a:prstGeom prst="rect">
            <a:avLst/>
          </a:prstGeom>
          <a:blipFill dpi="0" rotWithShape="1">
            <a:blip r:embed="rId4" cstate="print">
              <a:lum bright="12000"/>
            </a:blip>
            <a:srcRect/>
            <a:stretch>
              <a:fillRect r="-7672"/>
            </a:stretch>
          </a:blipFill>
          <a:ln w="9525" algn="ctr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 txBox="1">
            <a:spLocks/>
          </p:cNvSpPr>
          <p:nvPr/>
        </p:nvSpPr>
        <p:spPr>
          <a:xfrm>
            <a:off x="1000125" y="1428750"/>
            <a:ext cx="7643813" cy="4500563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  <a:buFont typeface="Arial" charset="0"/>
              <a:buChar char="•"/>
            </a:pPr>
            <a:r>
              <a:rPr lang="en-US" sz="2400">
                <a:latin typeface="Gill Sans MT" pitchFamily="34" charset="0"/>
              </a:rPr>
              <a:t>Fish Poisoning assessment (Ciguatera)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collecting algae samples from selected sites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Microscopic analysis to determine the presence of the toxic dinoflaggellates, </a:t>
            </a:r>
            <a:r>
              <a:rPr lang="en-US" sz="2400" i="1">
                <a:latin typeface="Gill Sans MT" pitchFamily="34" charset="0"/>
              </a:rPr>
              <a:t>Gambierdiscus toxicus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endParaRPr lang="en-US" sz="2400">
              <a:latin typeface="Gill Sans MT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  <a:buFont typeface="Arial" charset="0"/>
              <a:buChar char="•"/>
            </a:pPr>
            <a:r>
              <a:rPr lang="en-US" sz="2400">
                <a:latin typeface="Gill Sans MT" pitchFamily="34" charset="0"/>
              </a:rPr>
              <a:t>Crown of thorns starfish assessment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tsunami impacted areas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clean up campaigns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endParaRPr lang="en-US" sz="2400">
              <a:latin typeface="Gill Sans MT" pitchFamily="34" charset="0"/>
            </a:endParaRPr>
          </a:p>
        </p:txBody>
      </p:sp>
      <p:pic>
        <p:nvPicPr>
          <p:cNvPr id="27651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5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6215063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66"/>
                </a:solidFill>
              </a:rPr>
              <a:t>Monitoring activities</a:t>
            </a:r>
          </a:p>
        </p:txBody>
      </p:sp>
      <p:pic>
        <p:nvPicPr>
          <p:cNvPr id="27653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3" descr="alamea3"/>
          <p:cNvSpPr>
            <a:spLocks noChangeArrowheads="1"/>
          </p:cNvSpPr>
          <p:nvPr/>
        </p:nvSpPr>
        <p:spPr bwMode="auto">
          <a:xfrm>
            <a:off x="5572125" y="4071938"/>
            <a:ext cx="2071688" cy="17145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5" y="785813"/>
            <a:ext cx="7907338" cy="2214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Current Status of Coastal Fisheries </a:t>
            </a:r>
            <a:r>
              <a:rPr lang="en-US" sz="4400" dirty="0" smtClean="0">
                <a:solidFill>
                  <a:srgbClr val="FF0000"/>
                </a:solidFill>
              </a:rPr>
              <a:t>Resource </a:t>
            </a:r>
            <a:r>
              <a:rPr lang="en-US" sz="4400" dirty="0" smtClean="0">
                <a:solidFill>
                  <a:srgbClr val="FF0000"/>
                </a:solidFill>
              </a:rPr>
              <a:t>Management in Samoa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428750" y="4714875"/>
            <a:ext cx="6858000" cy="1857375"/>
          </a:xfrm>
        </p:spPr>
        <p:txBody>
          <a:bodyPr/>
          <a:lstStyle/>
          <a:p>
            <a:pPr marL="26988" algn="ctr" eaLnBrk="1" hangingPunct="1"/>
            <a:r>
              <a:rPr lang="en-US" sz="2800" dirty="0" err="1" smtClean="0">
                <a:solidFill>
                  <a:schemeClr val="tx1"/>
                </a:solidFill>
              </a:rPr>
              <a:t>Ulusapeti</a:t>
            </a:r>
            <a:r>
              <a:rPr lang="en-US" sz="2800" dirty="0" smtClean="0">
                <a:solidFill>
                  <a:schemeClr val="tx1"/>
                </a:solidFill>
              </a:rPr>
              <a:t> Tiitii – PFO </a:t>
            </a:r>
            <a:r>
              <a:rPr lang="en-US" sz="2800" dirty="0" smtClean="0">
                <a:solidFill>
                  <a:schemeClr val="tx1"/>
                </a:solidFill>
              </a:rPr>
              <a:t>Inshore &amp; Aquaculture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6988" algn="ctr" eaLnBrk="1" hangingPunct="1"/>
            <a:r>
              <a:rPr lang="en-US" sz="2800" dirty="0" smtClean="0">
                <a:solidFill>
                  <a:schemeClr val="tx1"/>
                </a:solidFill>
              </a:rPr>
              <a:t>Autalavou </a:t>
            </a:r>
            <a:r>
              <a:rPr lang="en-US" sz="2800" dirty="0" err="1" smtClean="0">
                <a:solidFill>
                  <a:schemeClr val="tx1"/>
                </a:solidFill>
              </a:rPr>
              <a:t>Tauaefa</a:t>
            </a:r>
            <a:r>
              <a:rPr lang="en-US" sz="2800" dirty="0" smtClean="0">
                <a:solidFill>
                  <a:schemeClr val="tx1"/>
                </a:solidFill>
              </a:rPr>
              <a:t> – PFO Advisory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45" name="Picture 0" descr="MAF-Samo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 txBox="1">
            <a:spLocks/>
          </p:cNvSpPr>
          <p:nvPr/>
        </p:nvSpPr>
        <p:spPr>
          <a:xfrm>
            <a:off x="1000125" y="1428750"/>
            <a:ext cx="7643813" cy="4429125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  <a:buFont typeface="Arial" charset="0"/>
              <a:buChar char="•"/>
            </a:pPr>
            <a:r>
              <a:rPr lang="en-US" sz="2400">
                <a:latin typeface="Gill Sans MT" pitchFamily="34" charset="0"/>
              </a:rPr>
              <a:t>Promote Aquaculture to village communities, churches and individual farmers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Tilapia farming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Sea grape culture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Giant clam cycle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Trochus/aliao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Aquaponic system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Integrated farming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endParaRPr lang="en-US" sz="2400">
              <a:latin typeface="Gill Sans MT" pitchFamily="34" charset="0"/>
            </a:endParaRPr>
          </a:p>
        </p:txBody>
      </p:sp>
      <p:pic>
        <p:nvPicPr>
          <p:cNvPr id="28675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5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6215063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66"/>
                </a:solidFill>
              </a:rPr>
              <a:t>Development activities</a:t>
            </a:r>
          </a:p>
        </p:txBody>
      </p:sp>
      <p:pic>
        <p:nvPicPr>
          <p:cNvPr id="28677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8" descr="IMG_2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2857500"/>
            <a:ext cx="24288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 txBox="1">
            <a:spLocks/>
          </p:cNvSpPr>
          <p:nvPr/>
        </p:nvSpPr>
        <p:spPr>
          <a:xfrm>
            <a:off x="1000125" y="1785938"/>
            <a:ext cx="7643813" cy="3071812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  <a:buFont typeface="Arial" charset="0"/>
              <a:buChar char="•"/>
            </a:pPr>
            <a:r>
              <a:rPr lang="en-US" sz="2400">
                <a:latin typeface="Gill Sans MT" pitchFamily="34" charset="0"/>
              </a:rPr>
              <a:t>Promote diversification of fishing technology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Coastal Fish Aggregating Devices (FADS)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Integrated fish cum vegetable farming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- Alternative livelihood and adaptations to local communities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400">
                <a:latin typeface="Gill Sans MT" pitchFamily="34" charset="0"/>
              </a:rPr>
              <a:t>		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endParaRPr lang="en-US" sz="2400">
              <a:latin typeface="Gill Sans MT" pitchFamily="34" charset="0"/>
            </a:endParaRPr>
          </a:p>
        </p:txBody>
      </p:sp>
      <p:pic>
        <p:nvPicPr>
          <p:cNvPr id="29699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6215063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66"/>
                </a:solidFill>
              </a:rPr>
              <a:t>Development activities</a:t>
            </a:r>
          </a:p>
        </p:txBody>
      </p:sp>
      <p:pic>
        <p:nvPicPr>
          <p:cNvPr id="29701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C:\Users\AutalavouT\Desktop\Taua Document\nearshore FAD\Wil's pics_Samoa FAD_April 2014\P5010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4071938"/>
            <a:ext cx="34290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0" descr="C:\Users\AutalavouT\Desktop\Taua Document\nearshore FAD\Wil's pics_Samoa FAD_April 2014\P5010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071938"/>
            <a:ext cx="3706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/>
          <p:cNvSpPr>
            <a:spLocks noChangeArrowheads="1"/>
          </p:cNvSpPr>
          <p:nvPr/>
        </p:nvSpPr>
        <p:spPr bwMode="auto">
          <a:xfrm>
            <a:off x="457200" y="3962400"/>
            <a:ext cx="1905000" cy="5334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Aquaculture</a:t>
            </a:r>
          </a:p>
        </p:txBody>
      </p:sp>
      <p:sp>
        <p:nvSpPr>
          <p:cNvPr id="30723" name="AutoShape 5"/>
          <p:cNvSpPr>
            <a:spLocks noChangeArrowheads="1"/>
          </p:cNvSpPr>
          <p:nvPr/>
        </p:nvSpPr>
        <p:spPr bwMode="auto">
          <a:xfrm>
            <a:off x="457200" y="2743200"/>
            <a:ext cx="1981200" cy="6096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Inshore</a:t>
            </a:r>
          </a:p>
          <a:p>
            <a:pPr algn="ctr"/>
            <a:r>
              <a:rPr lang="en-US" sz="2000" b="1">
                <a:solidFill>
                  <a:srgbClr val="0066FF"/>
                </a:solidFill>
              </a:rPr>
              <a:t>Sections</a:t>
            </a:r>
          </a:p>
        </p:txBody>
      </p:sp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457200" y="1143000"/>
            <a:ext cx="1905000" cy="1219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Advisory/</a:t>
            </a:r>
          </a:p>
          <a:p>
            <a:pPr algn="ctr"/>
            <a:r>
              <a:rPr lang="en-US" sz="2000" b="1">
                <a:solidFill>
                  <a:srgbClr val="0066FF"/>
                </a:solidFill>
              </a:rPr>
              <a:t>Extension </a:t>
            </a:r>
          </a:p>
          <a:p>
            <a:pPr algn="ctr"/>
            <a:r>
              <a:rPr lang="en-US" sz="2000" b="1">
                <a:solidFill>
                  <a:srgbClr val="0066FF"/>
                </a:solidFill>
              </a:rPr>
              <a:t>Section</a:t>
            </a:r>
          </a:p>
        </p:txBody>
      </p:sp>
      <p:sp>
        <p:nvSpPr>
          <p:cNvPr id="30725" name="AutoShape 16"/>
          <p:cNvSpPr>
            <a:spLocks noChangeArrowheads="1"/>
          </p:cNvSpPr>
          <p:nvPr/>
        </p:nvSpPr>
        <p:spPr bwMode="auto">
          <a:xfrm>
            <a:off x="457200" y="5257800"/>
            <a:ext cx="1981200" cy="6858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Enforcement </a:t>
            </a:r>
          </a:p>
          <a:p>
            <a:pPr algn="ctr"/>
            <a:r>
              <a:rPr lang="en-US" sz="2000" b="1">
                <a:solidFill>
                  <a:srgbClr val="0066FF"/>
                </a:solidFill>
              </a:rPr>
              <a:t>Sections</a:t>
            </a:r>
          </a:p>
        </p:txBody>
      </p:sp>
      <p:sp>
        <p:nvSpPr>
          <p:cNvPr id="170002" name="Rectangle 18"/>
          <p:cNvSpPr>
            <a:spLocks noChangeArrowheads="1"/>
          </p:cNvSpPr>
          <p:nvPr/>
        </p:nvSpPr>
        <p:spPr bwMode="auto">
          <a:xfrm>
            <a:off x="838200" y="1524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MONITORINGS by Various Sections</a:t>
            </a:r>
          </a:p>
        </p:txBody>
      </p:sp>
      <p:sp>
        <p:nvSpPr>
          <p:cNvPr id="170003" name="Rectangle 19"/>
          <p:cNvSpPr>
            <a:spLocks noChangeArrowheads="1"/>
          </p:cNvSpPr>
          <p:nvPr/>
        </p:nvSpPr>
        <p:spPr bwMode="auto">
          <a:xfrm>
            <a:off x="2438400" y="12192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 Monthly Reviews of villages Management Plans;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Awareness and Capacity Building</a:t>
            </a:r>
          </a:p>
        </p:txBody>
      </p:sp>
      <p:sp>
        <p:nvSpPr>
          <p:cNvPr id="170004" name="Rectangle 20"/>
          <p:cNvSpPr>
            <a:spLocks noChangeArrowheads="1"/>
          </p:cNvSpPr>
          <p:nvPr/>
        </p:nvSpPr>
        <p:spPr bwMode="auto">
          <a:xfrm>
            <a:off x="2514600" y="26670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Initial inshore survey and annual assessments and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monitoring</a:t>
            </a:r>
          </a:p>
        </p:txBody>
      </p:sp>
      <p:sp>
        <p:nvSpPr>
          <p:cNvPr id="170005" name="Rectangle 21"/>
          <p:cNvSpPr>
            <a:spLocks noChangeArrowheads="1"/>
          </p:cNvSpPr>
          <p:nvPr/>
        </p:nvSpPr>
        <p:spPr bwMode="auto">
          <a:xfrm>
            <a:off x="2590800" y="3962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Monitoring of tilapia, giant clams and other species</a:t>
            </a:r>
          </a:p>
        </p:txBody>
      </p:sp>
      <p:sp>
        <p:nvSpPr>
          <p:cNvPr id="170006" name="Rectangle 22"/>
          <p:cNvSpPr>
            <a:spLocks noChangeArrowheads="1"/>
          </p:cNvSpPr>
          <p:nvPr/>
        </p:nvSpPr>
        <p:spPr bwMode="auto">
          <a:xfrm>
            <a:off x="2667000" y="53340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Enforcement of Fisheries Regulations and bylaw cases reported by villages</a:t>
            </a:r>
          </a:p>
        </p:txBody>
      </p:sp>
      <p:sp>
        <p:nvSpPr>
          <p:cNvPr id="30731" name="Line 23"/>
          <p:cNvSpPr>
            <a:spLocks noChangeShapeType="1"/>
          </p:cNvSpPr>
          <p:nvPr/>
        </p:nvSpPr>
        <p:spPr bwMode="auto">
          <a:xfrm>
            <a:off x="1371600" y="2362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0732" name="Line 24"/>
          <p:cNvSpPr>
            <a:spLocks noChangeShapeType="1"/>
          </p:cNvSpPr>
          <p:nvPr/>
        </p:nvSpPr>
        <p:spPr bwMode="auto">
          <a:xfrm>
            <a:off x="1371600" y="3352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0733" name="Line 25"/>
          <p:cNvSpPr>
            <a:spLocks noChangeShapeType="1"/>
          </p:cNvSpPr>
          <p:nvPr/>
        </p:nvSpPr>
        <p:spPr bwMode="auto">
          <a:xfrm>
            <a:off x="1371600" y="4495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30734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28688" y="1143000"/>
            <a:ext cx="8005762" cy="5214938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100 villages with Management Plans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71 fish reserves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32 sites planted with corals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78 village bylaws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28 sites stocked with </a:t>
            </a:r>
            <a:r>
              <a:rPr lang="en-US" dirty="0" err="1" smtClean="0"/>
              <a:t>trochus</a:t>
            </a:r>
            <a:r>
              <a:rPr lang="en-US" dirty="0" smtClean="0"/>
              <a:t>/</a:t>
            </a:r>
            <a:r>
              <a:rPr lang="en-US" dirty="0" err="1" smtClean="0"/>
              <a:t>aliao</a:t>
            </a: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6 </a:t>
            </a:r>
            <a:r>
              <a:rPr lang="en-US" dirty="0" smtClean="0"/>
              <a:t>sea grape farms/</a:t>
            </a:r>
            <a:r>
              <a:rPr lang="en-US" dirty="0" err="1" smtClean="0"/>
              <a:t>limu</a:t>
            </a:r>
            <a:r>
              <a:rPr lang="en-US" dirty="0" smtClean="0"/>
              <a:t> </a:t>
            </a:r>
            <a:r>
              <a:rPr lang="en-US" dirty="0" err="1" smtClean="0"/>
              <a:t>fuafua</a:t>
            </a: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34 tilapia farms (individual/communities)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22 giant clam farms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6 districts with coastal FADs</a:t>
            </a:r>
          </a:p>
        </p:txBody>
      </p:sp>
      <p:pic>
        <p:nvPicPr>
          <p:cNvPr id="31747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5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428750" y="152400"/>
            <a:ext cx="5715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Current Status</a:t>
            </a:r>
          </a:p>
        </p:txBody>
      </p:sp>
      <p:pic>
        <p:nvPicPr>
          <p:cNvPr id="31749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</a:rPr>
              <a:t>Challenges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Staff turnover</a:t>
            </a:r>
          </a:p>
          <a:p>
            <a:r>
              <a:rPr lang="en-NZ" dirty="0" smtClean="0"/>
              <a:t>Resources (funding/tools)</a:t>
            </a:r>
          </a:p>
          <a:p>
            <a:r>
              <a:rPr lang="en-NZ" dirty="0" smtClean="0"/>
              <a:t>Regulations (enforcement)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5656" y="26064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3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Challenges</a:t>
            </a:r>
            <a:endParaRPr kumimoji="0" lang="en-NZ" sz="4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78" name="Picture 2" descr="C:\Users\sapeti\Pictures\Ministries logos\MAF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4664"/>
            <a:ext cx="2769861" cy="1956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</a:rPr>
              <a:t>Outcomes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Strong engagement of communities in fisheries activities (i.e. Monitoring – fish reserves/removal of COTs, site </a:t>
            </a:r>
            <a:r>
              <a:rPr lang="en-NZ" dirty="0" err="1" smtClean="0"/>
              <a:t>assessements</a:t>
            </a:r>
            <a:r>
              <a:rPr lang="en-NZ" dirty="0" smtClean="0"/>
              <a:t> </a:t>
            </a:r>
            <a:r>
              <a:rPr lang="en-NZ" dirty="0" smtClean="0"/>
              <a:t>of tilapia/</a:t>
            </a:r>
            <a:r>
              <a:rPr lang="en-NZ" dirty="0" err="1" smtClean="0"/>
              <a:t>seagrape</a:t>
            </a:r>
            <a:r>
              <a:rPr lang="en-NZ" dirty="0" smtClean="0"/>
              <a:t>)</a:t>
            </a:r>
          </a:p>
          <a:p>
            <a:r>
              <a:rPr lang="en-NZ" dirty="0" smtClean="0"/>
              <a:t>FD and Communities to work together in seeking for donors to carry out fisheries activities </a:t>
            </a:r>
          </a:p>
          <a:p>
            <a:r>
              <a:rPr lang="en-NZ" dirty="0" smtClean="0"/>
              <a:t>Encourage co-management in enforcing regulations and village bylaws.</a:t>
            </a:r>
            <a:endParaRPr lang="en-NZ" dirty="0"/>
          </a:p>
        </p:txBody>
      </p:sp>
      <p:pic>
        <p:nvPicPr>
          <p:cNvPr id="51202" name="Picture 2" descr="C:\Users\sapeti\Pictures\Ministries logos\MAF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244" y="188640"/>
            <a:ext cx="173275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827584" y="1643063"/>
            <a:ext cx="8106866" cy="481027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JICA – Follow up projects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NOAA - Two </a:t>
            </a:r>
            <a:r>
              <a:rPr lang="en-US" dirty="0" err="1" smtClean="0"/>
              <a:t>Samoas</a:t>
            </a:r>
            <a:r>
              <a:rPr lang="en-US" dirty="0" smtClean="0"/>
              <a:t> Reef resilience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SPREP – Two </a:t>
            </a:r>
            <a:r>
              <a:rPr lang="en-US" dirty="0" err="1" smtClean="0"/>
              <a:t>Samoas</a:t>
            </a:r>
            <a:r>
              <a:rPr lang="en-US" dirty="0" smtClean="0"/>
              <a:t> Reef Resilience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SPC – Climate Change Adaptation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GIZ – Climate Change  Adaptation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UNDP GEF SGP – village small grant project, etc</a:t>
            </a:r>
            <a:r>
              <a:rPr lang="en-US" dirty="0" smtClean="0"/>
              <a:t>,</a:t>
            </a:r>
          </a:p>
          <a:p>
            <a:pPr eaLnBrk="1" hangingPunct="1">
              <a:buNone/>
            </a:pPr>
            <a:r>
              <a:rPr lang="en-US" dirty="0" smtClean="0"/>
              <a:t>- ACIAR – community-based tilapia aquaculture and Seaweed diversification</a:t>
            </a:r>
            <a:endParaRPr lang="en-US" dirty="0" smtClean="0"/>
          </a:p>
        </p:txBody>
      </p:sp>
      <p:pic>
        <p:nvPicPr>
          <p:cNvPr id="32771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428750" y="152400"/>
            <a:ext cx="61436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Supporting partners </a:t>
            </a:r>
          </a:p>
        </p:txBody>
      </p:sp>
      <p:pic>
        <p:nvPicPr>
          <p:cNvPr id="32773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54292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0063" y="1447800"/>
            <a:ext cx="8434387" cy="5195888"/>
          </a:xfrm>
        </p:spPr>
        <p:txBody>
          <a:bodyPr/>
          <a:lstStyle/>
          <a:p>
            <a:pPr eaLnBrk="1" hangingPunct="1"/>
            <a:r>
              <a:rPr lang="en-US" sz="4400" smtClean="0"/>
              <a:t> Strategies/Plans</a:t>
            </a:r>
          </a:p>
          <a:p>
            <a:pPr eaLnBrk="1" hangingPunct="1"/>
            <a:r>
              <a:rPr lang="en-US" sz="4400" smtClean="0"/>
              <a:t> Fisheries Policies</a:t>
            </a:r>
          </a:p>
          <a:p>
            <a:pPr eaLnBrk="1" hangingPunct="1"/>
            <a:r>
              <a:rPr lang="en-US" sz="4400" smtClean="0"/>
              <a:t> Fisheries Management</a:t>
            </a:r>
            <a:endParaRPr lang="en-US" sz="360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/>
              <a:t>	- </a:t>
            </a:r>
            <a:r>
              <a:rPr lang="en-US" sz="2800" smtClean="0"/>
              <a:t>Subsistence/Coastal Fisheries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	- Community Fisheries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	- Aquaculture</a:t>
            </a:r>
          </a:p>
          <a:p>
            <a:pPr eaLnBrk="1" hangingPunct="1"/>
            <a:r>
              <a:rPr lang="en-US" sz="3600" smtClean="0"/>
              <a:t> Outcomes</a:t>
            </a:r>
          </a:p>
          <a:p>
            <a:pPr eaLnBrk="1" hangingPunct="1"/>
            <a:r>
              <a:rPr lang="en-US" sz="3600" smtClean="0"/>
              <a:t> Challenges</a:t>
            </a:r>
          </a:p>
          <a:p>
            <a:pPr eaLnBrk="1" hangingPunct="1">
              <a:buFont typeface="Wingdings 2" pitchFamily="18" charset="2"/>
              <a:buNone/>
            </a:pPr>
            <a:endParaRPr lang="en-US" sz="3600" smtClean="0"/>
          </a:p>
        </p:txBody>
      </p:sp>
      <p:pic>
        <p:nvPicPr>
          <p:cNvPr id="11268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714875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Institutional Structure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1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2857500" y="1214438"/>
            <a:ext cx="3000375" cy="719137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FISHERIES </a:t>
            </a:r>
          </a:p>
          <a:p>
            <a:pPr algn="ctr"/>
            <a:r>
              <a:rPr lang="en-US" b="1">
                <a:solidFill>
                  <a:srgbClr val="FF3300"/>
                </a:solidFill>
              </a:rPr>
              <a:t>DIVISION</a:t>
            </a: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6786563" y="1643063"/>
            <a:ext cx="2047875" cy="9144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Administration</a:t>
            </a:r>
          </a:p>
          <a:p>
            <a:pPr algn="ctr"/>
            <a:r>
              <a:rPr lang="en-US" sz="2000" b="1">
                <a:solidFill>
                  <a:srgbClr val="0066FF"/>
                </a:solidFill>
              </a:rPr>
              <a:t>&amp; Fish Market</a:t>
            </a:r>
          </a:p>
        </p:txBody>
      </p:sp>
      <p:sp>
        <p:nvSpPr>
          <p:cNvPr id="12294" name="AutoShape 4"/>
          <p:cNvSpPr>
            <a:spLocks noChangeArrowheads="1"/>
          </p:cNvSpPr>
          <p:nvPr/>
        </p:nvSpPr>
        <p:spPr bwMode="auto">
          <a:xfrm>
            <a:off x="6215063" y="2786063"/>
            <a:ext cx="2071687" cy="5715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Aquaculture</a:t>
            </a:r>
          </a:p>
        </p:txBody>
      </p:sp>
      <p:sp>
        <p:nvSpPr>
          <p:cNvPr id="12295" name="AutoShape 5"/>
          <p:cNvSpPr>
            <a:spLocks noChangeArrowheads="1"/>
          </p:cNvSpPr>
          <p:nvPr/>
        </p:nvSpPr>
        <p:spPr bwMode="auto">
          <a:xfrm>
            <a:off x="5357813" y="3500438"/>
            <a:ext cx="2133600" cy="642937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Inshore Section</a:t>
            </a:r>
          </a:p>
        </p:txBody>
      </p:sp>
      <p:sp>
        <p:nvSpPr>
          <p:cNvPr id="12296" name="AutoShape 7"/>
          <p:cNvSpPr>
            <a:spLocks noChangeArrowheads="1"/>
          </p:cNvSpPr>
          <p:nvPr/>
        </p:nvSpPr>
        <p:spPr bwMode="auto">
          <a:xfrm>
            <a:off x="3500438" y="4286250"/>
            <a:ext cx="2857500" cy="1071563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Advisory/Extension </a:t>
            </a:r>
          </a:p>
          <a:p>
            <a:pPr algn="ctr"/>
            <a:r>
              <a:rPr lang="en-US" sz="2000" b="1">
                <a:solidFill>
                  <a:srgbClr val="0066FF"/>
                </a:solidFill>
              </a:rPr>
              <a:t>Section</a:t>
            </a:r>
          </a:p>
        </p:txBody>
      </p:sp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1857375" y="5500688"/>
            <a:ext cx="2214563" cy="11430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Offshore &amp;</a:t>
            </a:r>
          </a:p>
          <a:p>
            <a:pPr algn="ctr"/>
            <a:r>
              <a:rPr lang="en-US" sz="2000" b="1">
                <a:solidFill>
                  <a:srgbClr val="0066FF"/>
                </a:solidFill>
              </a:rPr>
              <a:t>Enforcement </a:t>
            </a:r>
          </a:p>
          <a:p>
            <a:pPr algn="ctr"/>
            <a:r>
              <a:rPr lang="en-US" sz="2000" b="1">
                <a:solidFill>
                  <a:srgbClr val="0066FF"/>
                </a:solidFill>
              </a:rPr>
              <a:t>Sections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286000" y="1428750"/>
            <a:ext cx="46038" cy="4071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 flipV="1">
            <a:off x="2286000" y="2214563"/>
            <a:ext cx="4572000" cy="714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 flipV="1">
            <a:off x="2357438" y="3000375"/>
            <a:ext cx="3929062" cy="460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 flipV="1">
            <a:off x="2357438" y="3786188"/>
            <a:ext cx="3009900" cy="714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2357438" y="4786313"/>
            <a:ext cx="1143000" cy="460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12303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Line 14"/>
          <p:cNvSpPr>
            <a:spLocks noChangeShapeType="1"/>
          </p:cNvSpPr>
          <p:nvPr/>
        </p:nvSpPr>
        <p:spPr bwMode="auto">
          <a:xfrm flipV="1">
            <a:off x="2286000" y="1403350"/>
            <a:ext cx="642938" cy="460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5786437" cy="928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Ministry Strategies/Plan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71563" y="1643063"/>
            <a:ext cx="8072437" cy="4500562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buClr>
                <a:srgbClr val="C32D2E"/>
              </a:buClr>
            </a:pPr>
            <a:r>
              <a:rPr lang="en-US" smtClean="0"/>
              <a:t>Agriculture Sector Plan 2011-2015 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None/>
            </a:pPr>
            <a:endParaRPr lang="en-US" sz="2200" smtClean="0"/>
          </a:p>
          <a:p>
            <a:pPr marL="273050" indent="-273050" eaLnBrk="1" hangingPunct="1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None/>
            </a:pPr>
            <a:r>
              <a:rPr lang="en-US" sz="2200" smtClean="0"/>
              <a:t>	-  </a:t>
            </a:r>
            <a:r>
              <a:rPr lang="en-US" smtClean="0"/>
              <a:t>Vision:  </a:t>
            </a:r>
            <a:r>
              <a:rPr lang="en-US" sz="2200" smtClean="0"/>
              <a:t>AGRICULTURE FOR FOOD AND INCOME    	  		SECURITY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None/>
            </a:pPr>
            <a:endParaRPr lang="en-US" sz="2200" smtClean="0"/>
          </a:p>
          <a:p>
            <a:pPr marL="273050" indent="-273050" eaLnBrk="1" hangingPunct="1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None/>
            </a:pPr>
            <a:r>
              <a:rPr lang="en-US" sz="2200" smtClean="0"/>
              <a:t>	- </a:t>
            </a:r>
            <a:r>
              <a:rPr lang="en-US" smtClean="0"/>
              <a:t>Theme:  </a:t>
            </a:r>
            <a:r>
              <a:rPr lang="en-US" sz="2200" i="1" smtClean="0"/>
              <a:t>“farming and fishing first”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None/>
            </a:pPr>
            <a:endParaRPr lang="en-US" sz="2200" i="1" smtClean="0"/>
          </a:p>
          <a:p>
            <a:pPr marL="273050" indent="-273050" eaLnBrk="1" hangingPunct="1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None/>
            </a:pPr>
            <a:r>
              <a:rPr lang="en-US" sz="2200" i="1" smtClean="0"/>
              <a:t>	- </a:t>
            </a:r>
            <a:r>
              <a:rPr lang="en-US" smtClean="0"/>
              <a:t>Overall Goal/Objective:  </a:t>
            </a:r>
            <a:r>
              <a:rPr lang="en-US" sz="2200" smtClean="0"/>
              <a:t>To revitalise the agriculture sector to increase its relative contribution to the national GDP from its current level of 10% to 20% by 2015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None/>
            </a:pPr>
            <a:endParaRPr lang="en-US" sz="2200" i="1" smtClean="0"/>
          </a:p>
          <a:p>
            <a:pPr marL="273050" indent="-273050" eaLnBrk="1" hangingPunct="1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None/>
            </a:pPr>
            <a:endParaRPr lang="en-US" sz="2200" smtClean="0"/>
          </a:p>
          <a:p>
            <a:pPr marL="273050" indent="-273050" eaLnBrk="1" hangingPunct="1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None/>
            </a:pPr>
            <a:endParaRPr lang="en-US" sz="2200" smtClean="0"/>
          </a:p>
        </p:txBody>
      </p:sp>
      <p:pic>
        <p:nvPicPr>
          <p:cNvPr id="13316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5786437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Fisheries Strategic 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071563" y="1143000"/>
            <a:ext cx="7858125" cy="5429250"/>
          </a:xfrm>
        </p:spPr>
        <p:txBody>
          <a:bodyPr/>
          <a:lstStyle/>
          <a:p>
            <a:r>
              <a:rPr lang="en-US" sz="2100" smtClean="0"/>
              <a:t>Enhancing the capability of Samoa in meeting its need for adequate supply of fisheries as to sustain food security          </a:t>
            </a:r>
          </a:p>
          <a:p>
            <a:r>
              <a:rPr lang="en-US" sz="2100" smtClean="0"/>
              <a:t>Promote long-term sustainability of fishery resources by strengthening the legal framework, management capability and leadership capacity of Fisheries Division and stakeholders.</a:t>
            </a:r>
          </a:p>
          <a:p>
            <a:r>
              <a:rPr lang="en-US" sz="2100" smtClean="0"/>
              <a:t>Maximizing economic benefit for Samoans through viable developments in partnership with fishers, donors, lending institutions and Government.</a:t>
            </a:r>
          </a:p>
          <a:p>
            <a:r>
              <a:rPr lang="en-US" sz="2100" smtClean="0"/>
              <a:t>Sound scientifically and technologically based information and decisions thus strengthening the management and development of fisheries sector.</a:t>
            </a:r>
          </a:p>
          <a:p>
            <a:r>
              <a:rPr lang="en-US" sz="2100" smtClean="0"/>
              <a:t> Improve the ability and resources of the Fisheries Division to provide service of the highest quality as to ensure stakeholder satisfaction.</a:t>
            </a:r>
          </a:p>
          <a:p>
            <a:pPr eaLnBrk="1" hangingPunct="1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None/>
            </a:pPr>
            <a:endParaRPr lang="en-US" sz="2200" i="1" smtClean="0"/>
          </a:p>
          <a:p>
            <a:pPr eaLnBrk="1" hangingPunct="1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None/>
            </a:pPr>
            <a:endParaRPr lang="en-US" sz="2200" smtClean="0"/>
          </a:p>
          <a:p>
            <a:pPr eaLnBrk="1" hangingPunct="1">
              <a:lnSpc>
                <a:spcPct val="80000"/>
              </a:lnSpc>
              <a:buClr>
                <a:srgbClr val="C32D2E"/>
              </a:buClr>
              <a:buFont typeface="Wingdings 2" pitchFamily="18" charset="2"/>
              <a:buNone/>
            </a:pPr>
            <a:endParaRPr lang="en-US" sz="2200" smtClean="0"/>
          </a:p>
        </p:txBody>
      </p:sp>
      <p:pic>
        <p:nvPicPr>
          <p:cNvPr id="14340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5786437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Our Regulations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71563" y="1000125"/>
            <a:ext cx="7858125" cy="5500688"/>
          </a:xfrm>
        </p:spPr>
        <p:txBody>
          <a:bodyPr/>
          <a:lstStyle/>
          <a:p>
            <a:r>
              <a:rPr lang="en-US" sz="1800" b="1" u="sng" smtClean="0">
                <a:latin typeface="Arial" charset="0"/>
                <a:cs typeface="Arial" charset="0"/>
              </a:rPr>
              <a:t>Legislations</a:t>
            </a:r>
            <a:r>
              <a:rPr lang="en-US" sz="1800" b="1" smtClean="0">
                <a:latin typeface="Arial" charset="0"/>
                <a:cs typeface="Arial" charset="0"/>
              </a:rPr>
              <a:t>: </a:t>
            </a:r>
          </a:p>
          <a:p>
            <a:pPr>
              <a:buFont typeface="Wingdings 2" pitchFamily="18" charset="2"/>
              <a:buNone/>
            </a:pPr>
            <a:r>
              <a:rPr lang="en-US" sz="1800" b="1" smtClean="0">
                <a:latin typeface="Arial" charset="0"/>
                <a:cs typeface="Arial" charset="0"/>
              </a:rPr>
              <a:t>	- </a:t>
            </a:r>
            <a:r>
              <a:rPr lang="en-US" sz="1800" smtClean="0">
                <a:latin typeface="Arial" charset="0"/>
                <a:cs typeface="Arial" charset="0"/>
              </a:rPr>
              <a:t>Fisheries Act 1988, </a:t>
            </a:r>
          </a:p>
          <a:p>
            <a:pPr>
              <a:buFont typeface="Wingdings 2" pitchFamily="18" charset="2"/>
              <a:buNone/>
            </a:pPr>
            <a:r>
              <a:rPr lang="en-US" sz="1800" smtClean="0">
                <a:latin typeface="Arial" charset="0"/>
                <a:cs typeface="Arial" charset="0"/>
              </a:rPr>
              <a:t>	- </a:t>
            </a:r>
            <a:r>
              <a:rPr lang="en-NZ" sz="1800" smtClean="0">
                <a:latin typeface="Arial" charset="0"/>
                <a:cs typeface="Arial" charset="0"/>
              </a:rPr>
              <a:t>Local Fisheries Regulations 1995</a:t>
            </a:r>
          </a:p>
          <a:p>
            <a:pPr>
              <a:buFont typeface="Wingdings 2" pitchFamily="18" charset="2"/>
              <a:buNone/>
            </a:pPr>
            <a:r>
              <a:rPr lang="en-NZ" sz="1800" smtClean="0">
                <a:latin typeface="Arial" charset="0"/>
                <a:cs typeface="Arial" charset="0"/>
              </a:rPr>
              <a:t>	- Fisheries (Transshipment Regulations 2003)</a:t>
            </a:r>
          </a:p>
          <a:p>
            <a:pPr>
              <a:buFont typeface="Wingdings 2" pitchFamily="18" charset="2"/>
              <a:buNone/>
            </a:pPr>
            <a:r>
              <a:rPr lang="en-NZ" sz="1800" smtClean="0">
                <a:latin typeface="Arial" charset="0"/>
                <a:cs typeface="Arial" charset="0"/>
              </a:rPr>
              <a:t>	- Fishing (Scuba Fishing) Regulations 2003</a:t>
            </a:r>
          </a:p>
          <a:p>
            <a:pPr>
              <a:buFont typeface="Wingdings 2" pitchFamily="18" charset="2"/>
              <a:buNone/>
            </a:pPr>
            <a:r>
              <a:rPr lang="en-NZ" sz="1800" smtClean="0">
                <a:latin typeface="Arial" charset="0"/>
                <a:cs typeface="Arial" charset="0"/>
              </a:rPr>
              <a:t>	- Fisheries (Ban of Driftnet Fishing Act) 1999</a:t>
            </a:r>
          </a:p>
          <a:p>
            <a:pPr>
              <a:buFont typeface="Wingdings 2" pitchFamily="18" charset="2"/>
              <a:buNone/>
            </a:pPr>
            <a:r>
              <a:rPr lang="en-NZ" sz="1800" smtClean="0">
                <a:latin typeface="Arial" charset="0"/>
                <a:cs typeface="Arial" charset="0"/>
              </a:rPr>
              <a:t>	- Fisheries (Fees &amp; Forms) Regulations 2000</a:t>
            </a:r>
          </a:p>
          <a:p>
            <a:pPr>
              <a:buFont typeface="Wingdings 2" pitchFamily="18" charset="2"/>
              <a:buNone/>
            </a:pPr>
            <a:r>
              <a:rPr lang="en-NZ" sz="1800" smtClean="0">
                <a:latin typeface="Arial" charset="0"/>
                <a:cs typeface="Arial" charset="0"/>
              </a:rPr>
              <a:t>	- Fisheries (Vessel Monitoring System Regulations 1999) </a:t>
            </a:r>
          </a:p>
          <a:p>
            <a:pPr>
              <a:spcBef>
                <a:spcPct val="20000"/>
              </a:spcBef>
              <a:buClr>
                <a:srgbClr val="C32D2E"/>
              </a:buClr>
              <a:buSzPct val="95000"/>
              <a:buFont typeface="Wingdings 2" pitchFamily="18" charset="2"/>
              <a:buNone/>
            </a:pPr>
            <a:endParaRPr lang="en-US" sz="18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latin typeface="Arial" charset="0"/>
                <a:cs typeface="Arial" charset="0"/>
              </a:rPr>
              <a:t>Mandated under the Fisheries Act 1988 with scopes as: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latin typeface="Arial" charset="0"/>
                <a:cs typeface="Arial" charset="0"/>
              </a:rPr>
              <a:t>	- To promote the conservation, management and development of the fisheries of Samoa;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latin typeface="Arial" charset="0"/>
                <a:cs typeface="Arial" charset="0"/>
              </a:rPr>
              <a:t>	- To promote the exploitation of the living resources of fishery waters;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latin typeface="Arial" charset="0"/>
                <a:cs typeface="Arial" charset="0"/>
              </a:rPr>
              <a:t>	- To promote marine scientific research;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latin typeface="Arial" charset="0"/>
                <a:cs typeface="Arial" charset="0"/>
              </a:rPr>
              <a:t>	- To promote the protection and preservation of the marine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1800" smtClean="0">
                <a:latin typeface="Arial" charset="0"/>
                <a:cs typeface="Arial" charset="0"/>
              </a:rPr>
              <a:t> environment.</a:t>
            </a:r>
          </a:p>
        </p:txBody>
      </p:sp>
      <p:pic>
        <p:nvPicPr>
          <p:cNvPr id="15364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428625"/>
            <a:ext cx="5786437" cy="1071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Our Management Plans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28688" y="1857375"/>
            <a:ext cx="8215312" cy="4572000"/>
          </a:xfrm>
        </p:spPr>
        <p:txBody>
          <a:bodyPr/>
          <a:lstStyle/>
          <a:p>
            <a:r>
              <a:rPr lang="en-US" sz="2800" smtClean="0"/>
              <a:t>Tuna Management and Development Plan (TFMDP)</a:t>
            </a:r>
          </a:p>
          <a:p>
            <a:r>
              <a:rPr lang="en-US" sz="2800" smtClean="0"/>
              <a:t>Coastal Fisheries Management &amp; Development  Plan (CFMDP)</a:t>
            </a:r>
          </a:p>
          <a:p>
            <a:r>
              <a:rPr lang="en-US" sz="2800" smtClean="0"/>
              <a:t>Aquaculture Management &amp; Development Plan (AMDP)</a:t>
            </a:r>
          </a:p>
          <a:p>
            <a:r>
              <a:rPr lang="en-US" sz="2800" smtClean="0"/>
              <a:t>Village Fisheries Management  Plan (VFMP)</a:t>
            </a:r>
          </a:p>
          <a:p>
            <a:pPr>
              <a:buFont typeface="Wingdings 2" pitchFamily="18" charset="2"/>
              <a:buNone/>
            </a:pPr>
            <a:r>
              <a:rPr lang="en-US" sz="2800" smtClean="0"/>
              <a:t>	- Fisheries Bylaws</a:t>
            </a:r>
          </a:p>
          <a:p>
            <a:r>
              <a:rPr lang="en-US" sz="2800" smtClean="0"/>
              <a:t>Sea Cucumber M&amp;D Plan (draft)</a:t>
            </a:r>
          </a:p>
          <a:p>
            <a:r>
              <a:rPr lang="en-US" sz="2800" smtClean="0"/>
              <a:t>Trochus M&amp;D Plan (draft)</a:t>
            </a:r>
          </a:p>
        </p:txBody>
      </p:sp>
      <p:pic>
        <p:nvPicPr>
          <p:cNvPr id="16388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0"/>
            <a:ext cx="5786437" cy="1071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Coastal Fisheries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642938" y="1428750"/>
            <a:ext cx="8358187" cy="5000625"/>
          </a:xfr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200" smtClean="0"/>
              <a:t>Most important as most of the population (75%) reside on coastal areas and depend on fisheries for daily protein - subsistence (consumption) and artisanal (earning income for some fishing families)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200" smtClean="0"/>
              <a:t>2000: Total seafood consumption was est. 9971 tonnes with value of over $62million / year in which $45 million was caught by village fishers 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200" smtClean="0"/>
              <a:t>2006: Average per capita consumption per year = 59.4 Kg, (163g/ day) with total consumption per year = 10,508mt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200" smtClean="0"/>
              <a:t>2012: socio-economic survey estimated a total of 9,066.32 tons of fish and 7,804.42 tons for invertebrates </a:t>
            </a:r>
          </a:p>
          <a:p>
            <a:pPr marL="273050" indent="-273050"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en-US" sz="2200" smtClean="0"/>
              <a:t>With a growing population and pressures for speedy development, uncontrolled harvesting of fish and wildlife resources, natural disasters and impacts of climate change, these areas are under threat.</a:t>
            </a:r>
          </a:p>
          <a:p>
            <a:pPr marL="273050" indent="-273050"/>
            <a:endParaRPr lang="en-US" sz="2800" smtClean="0"/>
          </a:p>
        </p:txBody>
      </p:sp>
      <p:pic>
        <p:nvPicPr>
          <p:cNvPr id="17412" name="Picture 0" descr="MAF-Samo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19240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Ferila\Documents\animated flags\samoa-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1592</TotalTime>
  <Words>831</Words>
  <Application>Microsoft Office PowerPoint</Application>
  <PresentationFormat>On-screen Show (4:3)</PresentationFormat>
  <Paragraphs>216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Gill Sans MT</vt:lpstr>
      <vt:lpstr>Wingdings 2</vt:lpstr>
      <vt:lpstr>Verdana</vt:lpstr>
      <vt:lpstr>Calibri</vt:lpstr>
      <vt:lpstr>Rockwell</vt:lpstr>
      <vt:lpstr>Solstice</vt:lpstr>
      <vt:lpstr>Regional Seminar on Community based Coastal Resource Management</vt:lpstr>
      <vt:lpstr>Current Status of Coastal Fisheries Resource Management in Samoa </vt:lpstr>
      <vt:lpstr>Outline</vt:lpstr>
      <vt:lpstr>Institutional Structure</vt:lpstr>
      <vt:lpstr>Ministry Strategies/Plan</vt:lpstr>
      <vt:lpstr>Fisheries Strategic Objectives</vt:lpstr>
      <vt:lpstr>Our Regulations</vt:lpstr>
      <vt:lpstr>Our Management Plans</vt:lpstr>
      <vt:lpstr>Coastal Fisheries</vt:lpstr>
      <vt:lpstr>Our major concern</vt:lpstr>
      <vt:lpstr>Our Immediate Action</vt:lpstr>
      <vt:lpstr>COMMUNITY BASED FISHERIES MANAGEMENT PROGRAMME (CBFMP)</vt:lpstr>
      <vt:lpstr>CBFMP…..</vt:lpstr>
      <vt:lpstr>CBFMP…….</vt:lpstr>
      <vt:lpstr>Step 4: Final Meeting/Fono with Village Council</vt:lpstr>
      <vt:lpstr>Main undertakings in the  Management Plans</vt:lpstr>
      <vt:lpstr>Monitoring activities</vt:lpstr>
      <vt:lpstr>Monitoring activities</vt:lpstr>
      <vt:lpstr>Monitoring activities</vt:lpstr>
      <vt:lpstr>Development activities</vt:lpstr>
      <vt:lpstr>Development activities</vt:lpstr>
      <vt:lpstr>Slide 22</vt:lpstr>
      <vt:lpstr>Slide 23</vt:lpstr>
      <vt:lpstr>Challenges</vt:lpstr>
      <vt:lpstr>Outcomes</vt:lpstr>
      <vt:lpstr>Slide 26</vt:lpstr>
    </vt:vector>
  </TitlesOfParts>
  <Company>MAF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FISHERIES DIVISION</dc:title>
  <dc:creator>olofa</dc:creator>
  <cp:lastModifiedBy>sapeti</cp:lastModifiedBy>
  <cp:revision>181</cp:revision>
  <dcterms:created xsi:type="dcterms:W3CDTF">2010-05-04T02:46:01Z</dcterms:created>
  <dcterms:modified xsi:type="dcterms:W3CDTF">2014-10-12T23:04:40Z</dcterms:modified>
</cp:coreProperties>
</file>